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8" r:id="rId1"/>
    <p:sldMasterId id="2147484167" r:id="rId2"/>
    <p:sldMasterId id="2147484175" r:id="rId3"/>
    <p:sldMasterId id="2147484186" r:id="rId4"/>
    <p:sldMasterId id="2147484197" r:id="rId5"/>
    <p:sldMasterId id="2147484205" r:id="rId6"/>
  </p:sldMasterIdLst>
  <p:notesMasterIdLst>
    <p:notesMasterId r:id="rId105"/>
  </p:notesMasterIdLst>
  <p:handoutMasterIdLst>
    <p:handoutMasterId r:id="rId106"/>
  </p:handoutMasterIdLst>
  <p:sldIdLst>
    <p:sldId id="546" r:id="rId7"/>
    <p:sldId id="286" r:id="rId8"/>
    <p:sldId id="547" r:id="rId9"/>
    <p:sldId id="562" r:id="rId10"/>
    <p:sldId id="453" r:id="rId11"/>
    <p:sldId id="454" r:id="rId12"/>
    <p:sldId id="456" r:id="rId13"/>
    <p:sldId id="457" r:id="rId14"/>
    <p:sldId id="458" r:id="rId15"/>
    <p:sldId id="460" r:id="rId16"/>
    <p:sldId id="459" r:id="rId17"/>
    <p:sldId id="596" r:id="rId18"/>
    <p:sldId id="461" r:id="rId19"/>
    <p:sldId id="463" r:id="rId20"/>
    <p:sldId id="464" r:id="rId21"/>
    <p:sldId id="466" r:id="rId22"/>
    <p:sldId id="467" r:id="rId23"/>
    <p:sldId id="468" r:id="rId24"/>
    <p:sldId id="469" r:id="rId25"/>
    <p:sldId id="472" r:id="rId26"/>
    <p:sldId id="531" r:id="rId27"/>
    <p:sldId id="532" r:id="rId28"/>
    <p:sldId id="539" r:id="rId29"/>
    <p:sldId id="548" r:id="rId30"/>
    <p:sldId id="561" r:id="rId31"/>
    <p:sldId id="475" r:id="rId32"/>
    <p:sldId id="549" r:id="rId33"/>
    <p:sldId id="550" r:id="rId34"/>
    <p:sldId id="553" r:id="rId35"/>
    <p:sldId id="551" r:id="rId36"/>
    <p:sldId id="552" r:id="rId37"/>
    <p:sldId id="499" r:id="rId38"/>
    <p:sldId id="540" r:id="rId39"/>
    <p:sldId id="585" r:id="rId40"/>
    <p:sldId id="483" r:id="rId41"/>
    <p:sldId id="484" r:id="rId42"/>
    <p:sldId id="495" r:id="rId43"/>
    <p:sldId id="486" r:id="rId44"/>
    <p:sldId id="487" r:id="rId45"/>
    <p:sldId id="488" r:id="rId46"/>
    <p:sldId id="490" r:id="rId47"/>
    <p:sldId id="496" r:id="rId48"/>
    <p:sldId id="498" r:id="rId49"/>
    <p:sldId id="500" r:id="rId50"/>
    <p:sldId id="501" r:id="rId51"/>
    <p:sldId id="504" r:id="rId52"/>
    <p:sldId id="506" r:id="rId53"/>
    <p:sldId id="507" r:id="rId54"/>
    <p:sldId id="508" r:id="rId55"/>
    <p:sldId id="510" r:id="rId56"/>
    <p:sldId id="524" r:id="rId57"/>
    <p:sldId id="511" r:id="rId58"/>
    <p:sldId id="512" r:id="rId59"/>
    <p:sldId id="513" r:id="rId60"/>
    <p:sldId id="514" r:id="rId61"/>
    <p:sldId id="515" r:id="rId62"/>
    <p:sldId id="516" r:id="rId63"/>
    <p:sldId id="530" r:id="rId64"/>
    <p:sldId id="556" r:id="rId65"/>
    <p:sldId id="523" r:id="rId66"/>
    <p:sldId id="597" r:id="rId67"/>
    <p:sldId id="598" r:id="rId68"/>
    <p:sldId id="599" r:id="rId69"/>
    <p:sldId id="555" r:id="rId70"/>
    <p:sldId id="595" r:id="rId71"/>
    <p:sldId id="557" r:id="rId72"/>
    <p:sldId id="558" r:id="rId73"/>
    <p:sldId id="560" r:id="rId74"/>
    <p:sldId id="559" r:id="rId75"/>
    <p:sldId id="600" r:id="rId76"/>
    <p:sldId id="563" r:id="rId77"/>
    <p:sldId id="566" r:id="rId78"/>
    <p:sldId id="567" r:id="rId79"/>
    <p:sldId id="569" r:id="rId80"/>
    <p:sldId id="570" r:id="rId81"/>
    <p:sldId id="571" r:id="rId82"/>
    <p:sldId id="572" r:id="rId83"/>
    <p:sldId id="573" r:id="rId84"/>
    <p:sldId id="574" r:id="rId85"/>
    <p:sldId id="575" r:id="rId86"/>
    <p:sldId id="576" r:id="rId87"/>
    <p:sldId id="577" r:id="rId88"/>
    <p:sldId id="578" r:id="rId89"/>
    <p:sldId id="568" r:id="rId90"/>
    <p:sldId id="580" r:id="rId91"/>
    <p:sldId id="581" r:id="rId92"/>
    <p:sldId id="582" r:id="rId93"/>
    <p:sldId id="583" r:id="rId94"/>
    <p:sldId id="584" r:id="rId95"/>
    <p:sldId id="586" r:id="rId96"/>
    <p:sldId id="587" r:id="rId97"/>
    <p:sldId id="588" r:id="rId98"/>
    <p:sldId id="589" r:id="rId99"/>
    <p:sldId id="590" r:id="rId100"/>
    <p:sldId id="591" r:id="rId101"/>
    <p:sldId id="592" r:id="rId102"/>
    <p:sldId id="593" r:id="rId103"/>
    <p:sldId id="594"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3DE"/>
    <a:srgbClr val="77B2E3"/>
    <a:srgbClr val="1E5E92"/>
    <a:srgbClr val="FF0000"/>
    <a:srgbClr val="548486"/>
    <a:srgbClr val="E6E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0024" autoAdjust="0"/>
  </p:normalViewPr>
  <p:slideViewPr>
    <p:cSldViewPr>
      <p:cViewPr varScale="1">
        <p:scale>
          <a:sx n="81" d="100"/>
          <a:sy n="81" d="100"/>
        </p:scale>
        <p:origin x="3216"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64"/>
    </p:cViewPr>
  </p:sorterViewPr>
  <p:notesViewPr>
    <p:cSldViewPr>
      <p:cViewPr>
        <p:scale>
          <a:sx n="100" d="100"/>
          <a:sy n="100" d="100"/>
        </p:scale>
        <p:origin x="-2100" y="15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presProps" Target="presProp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heme" Target="theme/theme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378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378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dirty="0"/>
              <a:t>Lecture Style Format Sample</a:t>
            </a:r>
          </a:p>
        </p:txBody>
      </p:sp>
      <p:sp>
        <p:nvSpPr>
          <p:cNvPr id="378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416CA39-F972-45DC-B253-386466E3FA8F}" type="slidenum">
              <a:rPr lang="en-US"/>
              <a:pPr>
                <a:defRPr/>
              </a:pPr>
              <a:t>‹#›</a:t>
            </a:fld>
            <a:endParaRPr lang="en-US" dirty="0"/>
          </a:p>
        </p:txBody>
      </p:sp>
    </p:spTree>
    <p:extLst>
      <p:ext uri="{BB962C8B-B14F-4D97-AF65-F5344CB8AC3E}">
        <p14:creationId xmlns:p14="http://schemas.microsoft.com/office/powerpoint/2010/main" val="2601586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67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dirty="0"/>
              <a:t>Lecture Style Format Sample</a:t>
            </a:r>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A5EC05C1-D814-4FA7-917A-B6B0E7AEC85C}" type="slidenum">
              <a:rPr lang="en-US"/>
              <a:pPr>
                <a:defRPr/>
              </a:pPr>
              <a:t>‹#›</a:t>
            </a:fld>
            <a:endParaRPr lang="en-US" dirty="0"/>
          </a:p>
        </p:txBody>
      </p:sp>
    </p:spTree>
    <p:extLst>
      <p:ext uri="{BB962C8B-B14F-4D97-AF65-F5344CB8AC3E}">
        <p14:creationId xmlns:p14="http://schemas.microsoft.com/office/powerpoint/2010/main" val="2600798889"/>
      </p:ext>
    </p:extLst>
  </p:cSld>
  <p:clrMap bg1="lt1" tx1="dk1" bg2="lt2" tx2="dk2" accent1="accent1" accent2="accent2" accent3="accent3" accent4="accent4" accent5="accent5" accent6="accent6" hlink="hlink" folHlink="folHlink"/>
  <p:notesStyle>
    <a:lvl1pPr marL="119063" indent="-119063" algn="l" rtl="0" eaLnBrk="0" fontAlgn="base" hangingPunct="0">
      <a:spcBef>
        <a:spcPct val="30000"/>
      </a:spcBef>
      <a:spcAft>
        <a:spcPct val="0"/>
      </a:spcAft>
      <a:buChar char="•"/>
      <a:defRPr sz="1000" kern="1200">
        <a:solidFill>
          <a:schemeClr val="tx1"/>
        </a:solidFill>
        <a:latin typeface="Albertus (W1)" charset="0"/>
        <a:ea typeface="+mn-ea"/>
        <a:cs typeface="+mn-cs"/>
      </a:defRPr>
    </a:lvl1pPr>
    <a:lvl2pPr marL="403225" indent="-169863" algn="l" rtl="0" eaLnBrk="0" fontAlgn="base" hangingPunct="0">
      <a:spcBef>
        <a:spcPct val="30000"/>
      </a:spcBef>
      <a:spcAft>
        <a:spcPct val="0"/>
      </a:spcAft>
      <a:buFont typeface="Wingdings" pitchFamily="2" charset="2"/>
      <a:buChar char="§"/>
      <a:defRPr sz="1000" kern="1200">
        <a:solidFill>
          <a:schemeClr val="tx1"/>
        </a:solidFill>
        <a:latin typeface="Albertus (W1)" charset="0"/>
        <a:ea typeface="+mn-ea"/>
        <a:cs typeface="+mn-cs"/>
      </a:defRPr>
    </a:lvl2pPr>
    <a:lvl3pPr marL="636588" indent="-119063" algn="l" rtl="0" eaLnBrk="0" fontAlgn="base" hangingPunct="0">
      <a:spcBef>
        <a:spcPct val="30000"/>
      </a:spcBef>
      <a:spcAft>
        <a:spcPct val="0"/>
      </a:spcAft>
      <a:buChar char="o"/>
      <a:defRPr sz="1000" kern="1200">
        <a:solidFill>
          <a:schemeClr val="tx1"/>
        </a:solidFill>
        <a:latin typeface="Albertus (W1)" charset="0"/>
        <a:ea typeface="+mn-ea"/>
        <a:cs typeface="+mn-cs"/>
      </a:defRPr>
    </a:lvl3pPr>
    <a:lvl4pPr marL="869950" indent="-119063" algn="l" rtl="0" eaLnBrk="0" fontAlgn="base" hangingPunct="0">
      <a:spcBef>
        <a:spcPct val="30000"/>
      </a:spcBef>
      <a:spcAft>
        <a:spcPct val="0"/>
      </a:spcAft>
      <a:buFont typeface="Wingdings" pitchFamily="2" charset="2"/>
      <a:buChar char="v"/>
      <a:defRPr sz="1000" kern="1200">
        <a:solidFill>
          <a:schemeClr val="tx1"/>
        </a:solidFill>
        <a:latin typeface="Albertus (W1)" charset="0"/>
        <a:ea typeface="+mn-ea"/>
        <a:cs typeface="+mn-cs"/>
      </a:defRPr>
    </a:lvl4pPr>
    <a:lvl5pPr marL="1154113" indent="-169863" algn="l" rtl="0" eaLnBrk="0" fontAlgn="base" hangingPunct="0">
      <a:spcBef>
        <a:spcPct val="30000"/>
      </a:spcBef>
      <a:spcAft>
        <a:spcPct val="0"/>
      </a:spcAft>
      <a:buChar char="•"/>
      <a:defRPr sz="1000" kern="1200">
        <a:solidFill>
          <a:schemeClr val="tx1"/>
        </a:solidFill>
        <a:latin typeface="Albertus (W1)"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D2C4814-0154-4173-AFCF-03464D69492E}" type="slidenum">
              <a:rPr lang="en-US" smtClean="0"/>
              <a:pPr eaLnBrk="1" hangingPunct="1"/>
              <a:t>1</a:t>
            </a:fld>
            <a:endParaRPr lang="en-US"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None/>
            </a:pPr>
            <a:r>
              <a:rPr lang="en-US" b="1" dirty="0"/>
              <a:t>CLASSROOM OPENER</a:t>
            </a:r>
          </a:p>
          <a:p>
            <a:pPr eaLnBrk="1" hangingPunct="1">
              <a:buNone/>
            </a:pPr>
            <a:r>
              <a:rPr lang="en-US" b="1" dirty="0"/>
              <a:t>GREAT BUSINESS DECISIONS – Harley-Davidson Begins the Harley Owners Group (H.O.G.) to Encourage Customer Involvement </a:t>
            </a:r>
            <a:endParaRPr lang="en-US" dirty="0"/>
          </a:p>
          <a:p>
            <a:pPr eaLnBrk="1" hangingPunct="1"/>
            <a:r>
              <a:rPr lang="en-US" dirty="0"/>
              <a:t>One of the biggest assets for Milwaukee-based Harley-Davidson Motorcycle Company is its intensely loyal customers. After struggling against Japanese competition throughout the 1960s and 1970s, the company turned a corner in 1981 when a group of 13 senior Harley-Davidson executives purchased the company. Vaughn Beals, the leader, celebrated with a victory ride from the company’s factory in York, Pennsylvania, to its headquarters in Milwaukee. The new owners decided to begin the Harley Owners Group (H.O.G) to get customers more involved with the product. HOG worked. With HOG, the company was able to key into its greatest asset,</a:t>
            </a:r>
            <a:r>
              <a:rPr lang="en-US" baseline="0" dirty="0"/>
              <a:t> </a:t>
            </a:r>
            <a:r>
              <a:rPr lang="en-US" dirty="0"/>
              <a:t>the people who care about the Harley-Davidson company. HOG opened a dialog outside the company with its loyal customer base and inside the company with its workforce. </a:t>
            </a:r>
          </a:p>
          <a:p>
            <a:pPr eaLnBrk="1" hangingPunct="1"/>
            <a:r>
              <a:rPr lang="en-US" dirty="0"/>
              <a:t>In 1993, a little over 10 years after the start of HOG, the company celebrated its 90th anniversary with more than 100,000 HOG members converging on Milwaukee for a drive-through parade featuring 60,000 Harley-Davidson machines.</a:t>
            </a:r>
          </a:p>
        </p:txBody>
      </p:sp>
    </p:spTree>
    <p:extLst>
      <p:ext uri="{BB962C8B-B14F-4D97-AF65-F5344CB8AC3E}">
        <p14:creationId xmlns:p14="http://schemas.microsoft.com/office/powerpoint/2010/main" val="1384013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r>
              <a:rPr lang="en-US" dirty="0"/>
              <a:t>Best Buy checks inventory levels at each of its 750 stores in North America as often as every half-hour with its SCM system, taking much of the guesswork out of inventory replenishment</a:t>
            </a:r>
          </a:p>
          <a:p>
            <a:pPr eaLnBrk="1" hangingPunct="1">
              <a:defRPr/>
            </a:pPr>
            <a:r>
              <a:rPr lang="en-US" dirty="0"/>
              <a:t>Supply chain management improves ways for companies to find the raw components they need to make a product or service, manufacture that product or service, and deliver it to customers</a:t>
            </a:r>
          </a:p>
          <a:p>
            <a:pPr eaLnBrk="1" hangingPunct="1">
              <a:defRPr/>
            </a:pPr>
            <a:r>
              <a:rPr lang="en-US" b="1" dirty="0"/>
              <a:t>Plan:</a:t>
            </a:r>
            <a:r>
              <a:rPr lang="en-US" b="1" baseline="0" dirty="0"/>
              <a:t> </a:t>
            </a:r>
            <a:r>
              <a:rPr lang="en-US" dirty="0"/>
              <a:t>This is the strategic portion of supply chain management. A company must have a plan for managing all the resources that go toward meeting customer demand for products or services. A big piece of planning is developing a set of metrics to monitor the supply chain so that it is efficient, costs less, and delivers high quality and value to customers.</a:t>
            </a:r>
          </a:p>
          <a:p>
            <a:pPr eaLnBrk="1" hangingPunct="1">
              <a:defRPr/>
            </a:pPr>
            <a:r>
              <a:rPr lang="en-US" b="1" dirty="0"/>
              <a:t>Source:</a:t>
            </a:r>
            <a:r>
              <a:rPr lang="en-US" b="1" baseline="0" dirty="0"/>
              <a:t> </a:t>
            </a:r>
            <a:r>
              <a:rPr lang="en-US" dirty="0"/>
              <a:t>Companies must carefully choose reliable suppliers that will deliver goods and services required for making products. Companies must also develop a set of pricing, delivery, and payment processes with suppliers and create metrics for monitoring and improving the relationships.</a:t>
            </a:r>
            <a:endParaRPr lang="en-US" b="1" dirty="0"/>
          </a:p>
          <a:p>
            <a:pPr eaLnBrk="1" hangingPunct="1">
              <a:defRPr/>
            </a:pPr>
            <a:r>
              <a:rPr lang="en-US" b="1" dirty="0"/>
              <a:t>Make:</a:t>
            </a:r>
            <a:r>
              <a:rPr lang="en-US" b="1" baseline="0" dirty="0"/>
              <a:t> </a:t>
            </a:r>
            <a:r>
              <a:rPr lang="en-US" dirty="0"/>
              <a:t>This is the step where companies manufacture their products or services. This can include scheduling the activities necessary for production, testing, packaging, and preparing for delivery. This is by far the most metric-intensive portion of the supply chain, measuring quality levels, production output, and worker productivity.</a:t>
            </a:r>
            <a:endParaRPr lang="en-US" b="1" dirty="0"/>
          </a:p>
          <a:p>
            <a:pPr eaLnBrk="1" hangingPunct="1">
              <a:defRPr/>
            </a:pPr>
            <a:r>
              <a:rPr lang="en-US" b="1" dirty="0"/>
              <a:t>Deliver:</a:t>
            </a:r>
            <a:r>
              <a:rPr lang="en-US" b="1" baseline="0" dirty="0"/>
              <a:t> </a:t>
            </a:r>
            <a:r>
              <a:rPr lang="en-US" dirty="0"/>
              <a:t>This step is commonly referred to as logistics. </a:t>
            </a:r>
            <a:r>
              <a:rPr lang="en-US" b="1" dirty="0"/>
              <a:t>Logistics </a:t>
            </a:r>
            <a:r>
              <a:rPr lang="en-US" dirty="0"/>
              <a:t>is the set of processes that plans for and controls the efficient and effective transportation and storage of supplies from suppliers to customers. During this step, companies must be able to receive orders from customers, fulfill the orders via a network of warehouses, pick transportation companies to deliver the products, and implement a billing and invoicing system to facilitate payments.</a:t>
            </a:r>
            <a:endParaRPr lang="en-US" b="1" dirty="0"/>
          </a:p>
          <a:p>
            <a:pPr eaLnBrk="1" hangingPunct="1">
              <a:defRPr/>
            </a:pPr>
            <a:r>
              <a:rPr lang="en-US" b="1" dirty="0"/>
              <a:t>Return:</a:t>
            </a:r>
            <a:r>
              <a:rPr lang="en-US" dirty="0"/>
              <a:t> This is typically the most problematic step in the supply chain. Companies must create a network for receiving defective and excess products and support customers who have problems with delivered products.</a:t>
            </a: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5C0C5D9-7A9B-4BDF-898C-1337A9FE9ABB}" type="slidenum">
              <a:rPr lang="en-US" smtClean="0"/>
              <a:pPr eaLnBrk="1" hangingPunct="1"/>
              <a:t>11</a:t>
            </a:fld>
            <a:endParaRPr lang="en-US" dirty="0"/>
          </a:p>
        </p:txBody>
      </p:sp>
    </p:spTree>
    <p:extLst>
      <p:ext uri="{BB962C8B-B14F-4D97-AF65-F5344CB8AC3E}">
        <p14:creationId xmlns:p14="http://schemas.microsoft.com/office/powerpoint/2010/main" val="2877537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3F0CA4E-60D5-4C89-99AD-DEDD49FA8C8F}" type="slidenum">
              <a:rPr lang="en-US" smtClean="0"/>
              <a:pPr eaLnBrk="1" hangingPunct="1"/>
              <a:t>13</a:t>
            </a:fld>
            <a:endParaRPr 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To help your students understand a supply chain, ask them to discuss and determine the steps typically taken when a customer buys a bike from Trek</a:t>
            </a:r>
          </a:p>
          <a:p>
            <a:pPr marL="423863" lvl="1" indent="-190500" eaLnBrk="1" hangingPunct="1">
              <a:buFontTx/>
              <a:buAutoNum type="arabicPeriod"/>
            </a:pPr>
            <a:r>
              <a:rPr lang="en-US" dirty="0"/>
              <a:t>Customer places an order for a Trek bike with a store</a:t>
            </a:r>
          </a:p>
          <a:p>
            <a:pPr marL="423863" lvl="1" indent="-190500" eaLnBrk="1" hangingPunct="1">
              <a:buFontTx/>
              <a:buAutoNum type="arabicPeriod"/>
            </a:pPr>
            <a:r>
              <a:rPr lang="en-US" dirty="0"/>
              <a:t>Store (such as Gart Sports, local bike shop, or local sporting goods store) receives the order</a:t>
            </a:r>
          </a:p>
          <a:p>
            <a:pPr marL="423863" lvl="1" indent="-190500" eaLnBrk="1" hangingPunct="1">
              <a:buFontTx/>
              <a:buAutoNum type="arabicPeriod"/>
            </a:pPr>
            <a:r>
              <a:rPr lang="en-US" dirty="0"/>
              <a:t>Store receives the payment from the customer</a:t>
            </a:r>
          </a:p>
          <a:p>
            <a:pPr marL="423863" lvl="1" indent="-190500" eaLnBrk="1" hangingPunct="1">
              <a:buFontTx/>
              <a:buAutoNum type="arabicPeriod"/>
            </a:pPr>
            <a:r>
              <a:rPr lang="en-US" dirty="0"/>
              <a:t>Store orders the bike from Trek</a:t>
            </a:r>
          </a:p>
          <a:p>
            <a:pPr marL="423863" lvl="1" indent="-190500" eaLnBrk="1" hangingPunct="1">
              <a:buFontTx/>
              <a:buAutoNum type="arabicPeriod"/>
            </a:pPr>
            <a:r>
              <a:rPr lang="en-US" dirty="0"/>
              <a:t>Store sends payment to Trek</a:t>
            </a:r>
          </a:p>
          <a:p>
            <a:pPr marL="423863" lvl="1" indent="-190500" eaLnBrk="1" hangingPunct="1">
              <a:buFontTx/>
              <a:buAutoNum type="arabicPeriod"/>
            </a:pPr>
            <a:r>
              <a:rPr lang="en-US" dirty="0"/>
              <a:t>Trek orders materials from its suppliers, such as packaging material, metal, and accessories</a:t>
            </a:r>
          </a:p>
          <a:p>
            <a:pPr marL="423863" lvl="1" indent="-190500" eaLnBrk="1" hangingPunct="1">
              <a:buFontTx/>
              <a:buAutoNum type="arabicPeriod"/>
            </a:pPr>
            <a:r>
              <a:rPr lang="en-US" dirty="0"/>
              <a:t>Trek sends payments to suppliers</a:t>
            </a:r>
          </a:p>
          <a:p>
            <a:pPr marL="423863" lvl="1" indent="-190500" eaLnBrk="1" hangingPunct="1">
              <a:buFontTx/>
              <a:buAutoNum type="arabicPeriod"/>
            </a:pPr>
            <a:r>
              <a:rPr lang="en-US" dirty="0"/>
              <a:t>Trek receives materials from suppliers</a:t>
            </a:r>
          </a:p>
          <a:p>
            <a:pPr marL="423863" lvl="1" indent="-190500" eaLnBrk="1" hangingPunct="1">
              <a:buFontTx/>
              <a:buAutoNum type="arabicPeriod"/>
            </a:pPr>
            <a:r>
              <a:rPr lang="en-US" dirty="0"/>
              <a:t>Trek assembles the bike</a:t>
            </a:r>
          </a:p>
          <a:p>
            <a:pPr marL="423863" lvl="1" indent="-190500" eaLnBrk="1" hangingPunct="1">
              <a:buFontTx/>
              <a:buAutoNum type="arabicPeriod"/>
            </a:pPr>
            <a:r>
              <a:rPr lang="en-US" dirty="0"/>
              <a:t>Trek ships the bike to the store</a:t>
            </a:r>
          </a:p>
          <a:p>
            <a:pPr marL="423863" lvl="1" indent="-190500" eaLnBrk="1" hangingPunct="1">
              <a:buFontTx/>
              <a:buAutoNum type="arabicPeriod"/>
            </a:pPr>
            <a:r>
              <a:rPr lang="en-US" dirty="0"/>
              <a:t>Customer picks up the Trek bike from the store</a:t>
            </a:r>
          </a:p>
          <a:p>
            <a:pPr marL="423863" lvl="1" indent="-190500" eaLnBrk="1" hangingPunct="1">
              <a:buFontTx/>
              <a:buAutoNum type="arabicPeriod"/>
            </a:pPr>
            <a:endParaRPr lang="en-US" dirty="0"/>
          </a:p>
          <a:p>
            <a:pPr marL="423863" lvl="1" indent="-190500" eaLnBrk="1" hangingPunct="1"/>
            <a:endParaRPr lang="en-US" dirty="0"/>
          </a:p>
          <a:p>
            <a:pPr marL="423863" lvl="1" indent="-190500" eaLnBrk="1" hangingPunct="1"/>
            <a:endParaRPr lang="en-US" dirty="0"/>
          </a:p>
        </p:txBody>
      </p:sp>
    </p:spTree>
    <p:extLst>
      <p:ext uri="{BB962C8B-B14F-4D97-AF65-F5344CB8AC3E}">
        <p14:creationId xmlns:p14="http://schemas.microsoft.com/office/powerpoint/2010/main" val="2262814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85B05C6-661C-4FB6-BAFC-58D07ADCB5A1}" type="slidenum">
              <a:rPr lang="en-US" smtClean="0"/>
              <a:pPr eaLnBrk="1" hangingPunct="1"/>
              <a:t>14</a:t>
            </a:fld>
            <a:endParaRPr 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Collecting, analyzing, and distributing transactional information to all relevant parties, SCM systems help all the different entities in the supply chain work together more effectively</a:t>
            </a:r>
          </a:p>
          <a:p>
            <a:pPr eaLnBrk="1" hangingPunct="1"/>
            <a:r>
              <a:rPr lang="en-US" dirty="0"/>
              <a:t>SCM has significantly improved companies’ forecasting abilities over the last few years</a:t>
            </a:r>
          </a:p>
          <a:p>
            <a:pPr eaLnBrk="1" hangingPunct="1"/>
            <a:r>
              <a:rPr lang="en-US" dirty="0"/>
              <a:t>Businesses today have access to modeling and simulation tools, algorithms, and applications that can combine information from multiple sources to build forecasts for days, weeks, and months in advance</a:t>
            </a:r>
          </a:p>
          <a:p>
            <a:pPr eaLnBrk="1" hangingPunct="1">
              <a:buNone/>
            </a:pPr>
            <a:r>
              <a:rPr lang="en-US" b="1" dirty="0"/>
              <a:t>CLASSROOM EXERCISE</a:t>
            </a:r>
          </a:p>
          <a:p>
            <a:pPr eaLnBrk="1" hangingPunct="1">
              <a:buNone/>
            </a:pPr>
            <a:r>
              <a:rPr lang="en-US" b="1" dirty="0"/>
              <a:t>Supply Chaining</a:t>
            </a:r>
          </a:p>
          <a:p>
            <a:pPr lvl="0" eaLnBrk="1" hangingPunct="1"/>
            <a:r>
              <a:rPr lang="en-US" dirty="0"/>
              <a:t>Break your students into groups and ask them to design a supply chain for an organization of their choice  </a:t>
            </a:r>
          </a:p>
          <a:p>
            <a:pPr lvl="1" eaLnBrk="1" hangingPunct="1"/>
            <a:r>
              <a:rPr lang="en-US" dirty="0"/>
              <a:t>Ask your students to try to choose an organization that is currently experiencing supply chain issues, perhaps an organization where the student has had recent issues, such as not receiving an order, receiving an incorrect order, or receiving someone else's order</a:t>
            </a:r>
          </a:p>
          <a:p>
            <a:pPr lvl="1" eaLnBrk="1" hangingPunct="1"/>
            <a:r>
              <a:rPr lang="en-US" dirty="0"/>
              <a:t>Be sure to have them list the names of the suppliers, manufacturers, distributors, retailers, and customers </a:t>
            </a:r>
          </a:p>
          <a:p>
            <a:pPr lvl="1" eaLnBrk="1" hangingPunct="1"/>
            <a:r>
              <a:rPr lang="en-US" dirty="0"/>
              <a:t>Ask the students to identify one or two areas where the organization can improve its supply chain</a:t>
            </a:r>
          </a:p>
          <a:p>
            <a:pPr lvl="1" eaLnBrk="1" hangingPunct="1"/>
            <a:r>
              <a:rPr lang="en-US" dirty="0"/>
              <a:t>Have each group present their supply chains to the class along with their recommendations for improvement</a:t>
            </a:r>
          </a:p>
          <a:p>
            <a:pPr eaLnBrk="1" hangingPunct="1"/>
            <a:endParaRPr lang="en-US" dirty="0"/>
          </a:p>
        </p:txBody>
      </p:sp>
    </p:spTree>
    <p:extLst>
      <p:ext uri="{BB962C8B-B14F-4D97-AF65-F5344CB8AC3E}">
        <p14:creationId xmlns:p14="http://schemas.microsoft.com/office/powerpoint/2010/main" val="337008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Dozens of steps are required to achieve and carry out each of the supply chain components</a:t>
            </a:r>
          </a:p>
          <a:p>
            <a:r>
              <a:rPr lang="en-US" dirty="0"/>
              <a:t>The above figure diagrams the typical manufacturing supply chain</a:t>
            </a:r>
          </a:p>
          <a:p>
            <a:r>
              <a:rPr lang="en-US" dirty="0"/>
              <a:t>SCM software can enable an organization to generate efficiencies within these steps by automating and improving the information flows throughout and among the different supply chain components.</a:t>
            </a: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7777438-8F9A-455E-8697-B70F780D6657}" type="slidenum">
              <a:rPr lang="en-US" smtClean="0"/>
              <a:pPr eaLnBrk="1" hangingPunct="1"/>
              <a:t>15</a:t>
            </a:fld>
            <a:endParaRPr lang="en-US" dirty="0"/>
          </a:p>
        </p:txBody>
      </p:sp>
    </p:spTree>
    <p:extLst>
      <p:ext uri="{BB962C8B-B14F-4D97-AF65-F5344CB8AC3E}">
        <p14:creationId xmlns:p14="http://schemas.microsoft.com/office/powerpoint/2010/main" val="3659940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BC1C072-1896-4A26-994A-4A7ECCE21EE1}" type="slidenum">
              <a:rPr lang="en-US" smtClean="0"/>
              <a:pPr eaLnBrk="1" hangingPunct="1"/>
              <a:t>16</a:t>
            </a:fld>
            <a:endParaRPr 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Wal-Mart and P&amp;G implemented a tremendously successful SCM</a:t>
            </a:r>
          </a:p>
          <a:p>
            <a:pPr marL="190500" indent="-190500" eaLnBrk="1" hangingPunct="1"/>
            <a:r>
              <a:rPr lang="en-US" dirty="0"/>
              <a:t>System links Wal-Mart’s distribution centers directly to P&amp;G’s manufacturing centers</a:t>
            </a:r>
          </a:p>
          <a:p>
            <a:pPr marL="190500" indent="-190500" eaLnBrk="1" hangingPunct="1"/>
            <a:r>
              <a:rPr lang="en-US" dirty="0"/>
              <a:t>Each time a Wal-Mart customers purchases a P&amp;G product, the system sends a message directly to P&amp;G’s factory for a reorder</a:t>
            </a:r>
          </a:p>
          <a:p>
            <a:pPr marL="190500" indent="-190500" eaLnBrk="1" hangingPunct="1"/>
            <a:r>
              <a:rPr lang="en-US" dirty="0"/>
              <a:t>Explain how Wal-Mart’s and P&amp;G’s relationship would be affected if a catastrophic incident destroyed the SCM system?</a:t>
            </a:r>
          </a:p>
          <a:p>
            <a:pPr marL="423863" lvl="1" indent="-190500" eaLnBrk="1" hangingPunct="1"/>
            <a:r>
              <a:rPr lang="en-US" dirty="0"/>
              <a:t>How would Wal-Mart reorder products?</a:t>
            </a:r>
          </a:p>
          <a:p>
            <a:pPr marL="423863" lvl="1" indent="-190500" eaLnBrk="1" hangingPunct="1"/>
            <a:r>
              <a:rPr lang="en-US" dirty="0"/>
              <a:t>How would Wal-Mart send payments?</a:t>
            </a:r>
          </a:p>
          <a:p>
            <a:pPr marL="423863" lvl="1" indent="-190500" eaLnBrk="1" hangingPunct="1"/>
            <a:r>
              <a:rPr lang="en-US" dirty="0"/>
              <a:t>How would P&amp;G know which products to send</a:t>
            </a:r>
            <a:r>
              <a:rPr lang="en-US" baseline="0" dirty="0"/>
              <a:t> </a:t>
            </a:r>
            <a:r>
              <a:rPr lang="en-US" dirty="0"/>
              <a:t>to Wal-Mart?</a:t>
            </a:r>
          </a:p>
        </p:txBody>
      </p:sp>
    </p:spTree>
    <p:extLst>
      <p:ext uri="{BB962C8B-B14F-4D97-AF65-F5344CB8AC3E}">
        <p14:creationId xmlns:p14="http://schemas.microsoft.com/office/powerpoint/2010/main" val="3350912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CB888A2-7B25-442C-BBB3-B4F68353B1E8}" type="slidenum">
              <a:rPr lang="en-US" smtClean="0"/>
              <a:pPr eaLnBrk="1" hangingPunct="1"/>
              <a:t>17</a:t>
            </a:fld>
            <a:endParaRPr lang="en-US" dirty="0"/>
          </a:p>
        </p:txBody>
      </p:sp>
      <p:sp>
        <p:nvSpPr>
          <p:cNvPr id="84995"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ln/>
        </p:spPr>
        <p:txBody>
          <a:bodyPr/>
          <a:lstStyle/>
          <a:p>
            <a:pPr marL="190500" indent="-190500" eaLnBrk="1" hangingPunct="1">
              <a:defRPr/>
            </a:pPr>
            <a:r>
              <a:rPr lang="en-US" dirty="0"/>
              <a:t>This is a good time to readdress Porter’s Five Forces Model</a:t>
            </a:r>
          </a:p>
          <a:p>
            <a:pPr marL="190500" indent="-190500" eaLnBrk="1" hangingPunct="1">
              <a:defRPr/>
            </a:pPr>
            <a:r>
              <a:rPr lang="en-US" dirty="0"/>
              <a:t>Ask your students to diagram Porter’s Five Forces and then walk-thru each of the above bullets and explain how SCM is causing this effect</a:t>
            </a:r>
          </a:p>
          <a:p>
            <a:pPr marL="190500" indent="-190500" eaLnBrk="1" hangingPunct="1">
              <a:defRPr/>
            </a:pPr>
            <a:r>
              <a:rPr lang="en-US" dirty="0"/>
              <a:t>Considerable evidence shows that this type of supply chain integration results in superior supply chain capabilities and profits. </a:t>
            </a:r>
          </a:p>
          <a:p>
            <a:pPr eaLnBrk="1" hangingPunct="1">
              <a:buNone/>
              <a:defRPr/>
            </a:pPr>
            <a:r>
              <a:rPr lang="en-US" b="1" dirty="0"/>
              <a:t>CLASSROOM EXERCISE</a:t>
            </a:r>
          </a:p>
          <a:p>
            <a:pPr eaLnBrk="1" hangingPunct="1">
              <a:buNone/>
              <a:defRPr/>
            </a:pPr>
            <a:r>
              <a:rPr lang="en-US" b="1" dirty="0"/>
              <a:t>Near Beer Supply Chain Game</a:t>
            </a:r>
          </a:p>
          <a:p>
            <a:pPr lvl="1" eaLnBrk="1" hangingPunct="1">
              <a:defRPr/>
            </a:pPr>
            <a:r>
              <a:rPr lang="en-US" dirty="0"/>
              <a:t>This is an excellent exercise for students who are just learning about the supply chain.</a:t>
            </a:r>
          </a:p>
          <a:p>
            <a:pPr lvl="1" eaLnBrk="1" hangingPunct="1">
              <a:defRPr/>
            </a:pPr>
            <a:r>
              <a:rPr lang="en-US" dirty="0"/>
              <a:t>https://forio.com/simulate/mbean/near-beer-game/overview/</a:t>
            </a:r>
          </a:p>
        </p:txBody>
      </p:sp>
    </p:spTree>
    <p:extLst>
      <p:ext uri="{BB962C8B-B14F-4D97-AF65-F5344CB8AC3E}">
        <p14:creationId xmlns:p14="http://schemas.microsoft.com/office/powerpoint/2010/main" val="3445276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37D022E-4A39-458C-829F-49AEB28544D5}" type="slidenum">
              <a:rPr lang="en-US" smtClean="0"/>
              <a:pPr eaLnBrk="1" hangingPunct="1"/>
              <a:t>18</a:t>
            </a:fld>
            <a:endParaRPr 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r>
              <a:rPr lang="en-US" dirty="0"/>
              <a:t>Is it a good idea to try to influence buyer power and supplier power?</a:t>
            </a:r>
          </a:p>
          <a:p>
            <a:pPr marL="190500" indent="-190500" eaLnBrk="1" hangingPunct="1"/>
            <a:r>
              <a:rPr lang="en-US" dirty="0"/>
              <a:t>Why would a company wants to decrease its buyer power and increase its supply power?</a:t>
            </a:r>
          </a:p>
          <a:p>
            <a:pPr marL="423863" lvl="1" indent="-190500" eaLnBrk="1" hangingPunct="1"/>
            <a:r>
              <a:rPr lang="en-US" dirty="0"/>
              <a:t>Decreasing buyer power gives a company a competitive advantage as Apple discovered with the introduction of its iPod. Being the first to market and the only supplier of a product puts the company in the coveted position of being able to set prices and control the market.</a:t>
            </a:r>
          </a:p>
          <a:p>
            <a:pPr marL="190500" indent="-190500" eaLnBrk="1" hangingPunct="1"/>
            <a:r>
              <a:rPr lang="en-US" dirty="0"/>
              <a:t>Discuss how SCM systems can drive buyer power and supplier power</a:t>
            </a:r>
          </a:p>
        </p:txBody>
      </p:sp>
    </p:spTree>
    <p:extLst>
      <p:ext uri="{BB962C8B-B14F-4D97-AF65-F5344CB8AC3E}">
        <p14:creationId xmlns:p14="http://schemas.microsoft.com/office/powerpoint/2010/main" val="69628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F7EE535-25EF-43B5-A5E2-5187585AD123}" type="slidenum">
              <a:rPr lang="en-US" smtClean="0"/>
              <a:pPr eaLnBrk="1" hangingPunct="1"/>
              <a:t>19</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t>Visibility</a:t>
            </a:r>
            <a:r>
              <a:rPr lang="en-US" b="0" dirty="0"/>
              <a:t>:</a:t>
            </a:r>
            <a:r>
              <a:rPr lang="en-US" b="0" baseline="0" dirty="0"/>
              <a:t> </a:t>
            </a:r>
            <a:r>
              <a:rPr lang="en-US" dirty="0"/>
              <a:t>more visible models of different ways to do things in the supply chain have emerged.  High visibility in the supply chain is changing industries, as Walmart demonstrated</a:t>
            </a:r>
          </a:p>
          <a:p>
            <a:pPr eaLnBrk="1" hangingPunct="1">
              <a:lnSpc>
                <a:spcPct val="110000"/>
              </a:lnSpc>
              <a:spcBef>
                <a:spcPts val="600"/>
              </a:spcBef>
              <a:spcAft>
                <a:spcPts val="1200"/>
              </a:spcAft>
              <a:defRPr/>
            </a:pPr>
            <a:r>
              <a:rPr lang="en-US" sz="1000" b="1" dirty="0"/>
              <a:t>Supply chain planning system</a:t>
            </a:r>
            <a:r>
              <a:rPr lang="en-US" sz="1000" b="0" dirty="0"/>
              <a:t>:</a:t>
            </a:r>
            <a:r>
              <a:rPr lang="en-US" sz="1000" b="0" baseline="0" dirty="0"/>
              <a:t> </a:t>
            </a:r>
            <a:r>
              <a:rPr lang="en-US" sz="1000" dirty="0"/>
              <a:t>Uses advanced mathematical algorithms to improve the flow and efficiency of the supply chain while reducing inventory</a:t>
            </a:r>
          </a:p>
          <a:p>
            <a:pPr eaLnBrk="1" hangingPunct="1">
              <a:lnSpc>
                <a:spcPct val="110000"/>
              </a:lnSpc>
              <a:spcBef>
                <a:spcPts val="600"/>
              </a:spcBef>
              <a:spcAft>
                <a:spcPts val="1200"/>
              </a:spcAft>
              <a:defRPr/>
            </a:pPr>
            <a:r>
              <a:rPr lang="en-US" sz="1000" b="1" dirty="0"/>
              <a:t>Supply chain execution system:</a:t>
            </a:r>
            <a:r>
              <a:rPr lang="en-US" sz="1000" dirty="0"/>
              <a:t> Automates the different activities of the supply chain</a:t>
            </a:r>
          </a:p>
          <a:p>
            <a:pPr eaLnBrk="1" hangingPunct="1">
              <a:lnSpc>
                <a:spcPct val="110000"/>
              </a:lnSpc>
              <a:spcBef>
                <a:spcPts val="600"/>
              </a:spcBef>
              <a:spcAft>
                <a:spcPts val="1200"/>
              </a:spcAft>
              <a:defRPr/>
            </a:pPr>
            <a:r>
              <a:rPr lang="en-US" sz="1000" b="1" dirty="0"/>
              <a:t>Bullwhip effect:</a:t>
            </a:r>
            <a:r>
              <a:rPr lang="en-US" sz="1000" b="1" baseline="0" dirty="0"/>
              <a:t> </a:t>
            </a:r>
            <a:r>
              <a:rPr lang="en-US" sz="1000" dirty="0"/>
              <a:t>Occurs when distorted product demand information ripples from one partner to the next throughout the supply chain</a:t>
            </a:r>
            <a:endParaRPr lang="en-US" dirty="0"/>
          </a:p>
          <a:p>
            <a:pPr eaLnBrk="1" hangingPunct="1"/>
            <a:r>
              <a:rPr lang="en-US" dirty="0"/>
              <a:t>Supply chain visibility allows organizations to eliminate the bullwhip effect</a:t>
            </a:r>
          </a:p>
          <a:p>
            <a:pPr lvl="1" eaLnBrk="1" hangingPunct="1"/>
            <a:r>
              <a:rPr lang="en-US" dirty="0"/>
              <a:t>To explain the bullwhip effect to your students discuss a product that demand does not change, such as diapers.  The need for diapers is constant, it does not increase at Christmas or in the summer, diapers are in demand all year long.  The number of newborn babies determines diaper demand, and that number is constant.</a:t>
            </a:r>
          </a:p>
          <a:p>
            <a:pPr lvl="1" eaLnBrk="1" hangingPunct="1"/>
            <a:r>
              <a:rPr lang="en-US" dirty="0"/>
              <a:t>Retailers order diapers from distributors when their inventory level falls below a certain level, they might order a few extra just to be safe</a:t>
            </a:r>
          </a:p>
          <a:p>
            <a:pPr lvl="1" eaLnBrk="1" hangingPunct="1"/>
            <a:r>
              <a:rPr lang="en-US" dirty="0"/>
              <a:t>Distributors order diapers from manufacturers when their inventory level falls below a certain level, they might order a few extra just to be safe</a:t>
            </a:r>
          </a:p>
          <a:p>
            <a:pPr lvl="1" eaLnBrk="1" hangingPunct="1"/>
            <a:r>
              <a:rPr lang="en-US" dirty="0"/>
              <a:t>Manufacturers order diapers from suppliers when their inventory level falls below a certain level, they might order a few extra just to be safe</a:t>
            </a:r>
          </a:p>
          <a:p>
            <a:pPr lvl="1" eaLnBrk="1" hangingPunct="1"/>
            <a:r>
              <a:rPr lang="en-US" dirty="0"/>
              <a:t>Eventually the one or two extra boxes ordered from a few retailers becomes several thousand boxes for the manufacturer.  This is the bullwhip effect, a small ripple at one end makes a large wave at the other end of the whip.</a:t>
            </a:r>
          </a:p>
          <a:p>
            <a:pPr lvl="1" eaLnBrk="1" hangingPunct="1"/>
            <a:endParaRPr lang="en-US" dirty="0"/>
          </a:p>
        </p:txBody>
      </p:sp>
    </p:spTree>
    <p:extLst>
      <p:ext uri="{BB962C8B-B14F-4D97-AF65-F5344CB8AC3E}">
        <p14:creationId xmlns:p14="http://schemas.microsoft.com/office/powerpoint/2010/main" val="3177706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96DF086-B63A-42CD-9469-28F9ABC55285}" type="slidenum">
              <a:rPr lang="en-US" smtClean="0"/>
              <a:pPr eaLnBrk="1" hangingPunct="1"/>
              <a:t>20</a:t>
            </a:fld>
            <a:endParaRPr lang="en-US"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Ask your students to determine the different types of information flows that would be represented in an SCP system</a:t>
            </a:r>
          </a:p>
          <a:p>
            <a:pPr eaLnBrk="1" hangingPunct="1"/>
            <a:r>
              <a:rPr lang="en-US" dirty="0"/>
              <a:t>Ask your students to determine the different types of payment flows that would be represented in an SCE system</a:t>
            </a:r>
          </a:p>
        </p:txBody>
      </p:sp>
    </p:spTree>
    <p:extLst>
      <p:ext uri="{BB962C8B-B14F-4D97-AF65-F5344CB8AC3E}">
        <p14:creationId xmlns:p14="http://schemas.microsoft.com/office/powerpoint/2010/main" val="3636016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lbertus (W1)" charset="0"/>
                <a:ea typeface="+mn-ea"/>
                <a:cs typeface="+mn-cs"/>
              </a:rPr>
              <a:t>Ask your students to define each component along with what types of questions can be answered by each</a:t>
            </a:r>
            <a:endParaRPr lang="en-US" sz="1000" b="1" i="0" u="none" strike="noStrike" kern="1200" baseline="0" dirty="0">
              <a:solidFill>
                <a:schemeClr val="tx1"/>
              </a:solidFill>
              <a:latin typeface="Albertus (W1)" charset="0"/>
              <a:ea typeface="+mn-ea"/>
              <a:cs typeface="+mn-cs"/>
            </a:endParaRPr>
          </a:p>
          <a:p>
            <a:r>
              <a:rPr lang="en-US" sz="1000" b="1" i="0" u="none" strike="noStrike" kern="1200" baseline="0" dirty="0">
                <a:solidFill>
                  <a:schemeClr val="tx1"/>
                </a:solidFill>
                <a:latin typeface="Albertus (W1)" charset="0"/>
                <a:ea typeface="+mn-ea"/>
                <a:cs typeface="+mn-cs"/>
              </a:rPr>
              <a:t>Procurement </a:t>
            </a:r>
            <a:r>
              <a:rPr lang="en-US" sz="1000" b="0" i="0" u="none" strike="noStrike" kern="1200" baseline="0" dirty="0">
                <a:solidFill>
                  <a:schemeClr val="tx1"/>
                </a:solidFill>
                <a:latin typeface="Albertus (W1)" charset="0"/>
                <a:ea typeface="+mn-ea"/>
                <a:cs typeface="+mn-cs"/>
              </a:rPr>
              <a:t>is the purchasing of goods and services to meet the needs of the supply chain.</a:t>
            </a:r>
          </a:p>
          <a:p>
            <a:r>
              <a:rPr lang="en-US" sz="1000" b="0" i="0" u="none" strike="noStrike" kern="1200" baseline="0" dirty="0">
                <a:solidFill>
                  <a:schemeClr val="tx1"/>
                </a:solidFill>
                <a:latin typeface="Albertus (W1)" charset="0"/>
                <a:ea typeface="+mn-ea"/>
                <a:cs typeface="+mn-cs"/>
              </a:rPr>
              <a:t>Procurement can help a company answer the following questions:</a:t>
            </a:r>
          </a:p>
          <a:p>
            <a:pPr lvl="1"/>
            <a:r>
              <a:rPr lang="en-US" sz="1000" b="0" i="0" u="none" strike="noStrike" kern="1200" baseline="0" dirty="0">
                <a:solidFill>
                  <a:schemeClr val="tx1"/>
                </a:solidFill>
                <a:latin typeface="Albertus (W1)" charset="0"/>
                <a:ea typeface="+mn-ea"/>
                <a:cs typeface="+mn-cs"/>
              </a:rPr>
              <a:t>What quantity of raw materials should we purchase to minimize spoilage?</a:t>
            </a:r>
          </a:p>
          <a:p>
            <a:pPr lvl="1"/>
            <a:r>
              <a:rPr lang="en-US" sz="1000" b="0" i="0" u="none" strike="noStrike" kern="1200" baseline="0" dirty="0">
                <a:solidFill>
                  <a:schemeClr val="tx1"/>
                </a:solidFill>
                <a:latin typeface="Albertus (W1)" charset="0"/>
                <a:ea typeface="+mn-ea"/>
                <a:cs typeface="+mn-cs"/>
              </a:rPr>
              <a:t>How can we guarantee that our raw materials meet production needs?</a:t>
            </a:r>
          </a:p>
          <a:p>
            <a:pPr lvl="1"/>
            <a:r>
              <a:rPr lang="en-US" sz="1000" b="0" i="0" u="none" strike="noStrike" kern="1200" baseline="0" dirty="0">
                <a:solidFill>
                  <a:schemeClr val="tx1"/>
                </a:solidFill>
                <a:latin typeface="Albertus (W1)" charset="0"/>
                <a:ea typeface="+mn-ea"/>
                <a:cs typeface="+mn-cs"/>
              </a:rPr>
              <a:t>At what price can we purchase materials to guarantee profitability?</a:t>
            </a:r>
          </a:p>
          <a:p>
            <a:pPr lvl="1"/>
            <a:r>
              <a:rPr lang="en-US" sz="1000" b="0" i="0" u="none" strike="noStrike" kern="1200" baseline="0" dirty="0">
                <a:solidFill>
                  <a:schemeClr val="tx1"/>
                </a:solidFill>
                <a:latin typeface="Albertus (W1)" charset="0"/>
                <a:ea typeface="+mn-ea"/>
                <a:cs typeface="+mn-cs"/>
              </a:rPr>
              <a:t>Can purchasing all products from a single vendor provide additional discounts</a:t>
            </a:r>
          </a:p>
          <a:p>
            <a:r>
              <a:rPr lang="en-US" sz="1000" b="1" i="0" u="none" strike="noStrike" kern="1200" baseline="0" dirty="0">
                <a:solidFill>
                  <a:schemeClr val="tx1"/>
                </a:solidFill>
                <a:latin typeface="Albertus (W1)" charset="0"/>
                <a:ea typeface="+mn-ea"/>
                <a:cs typeface="+mn-cs"/>
              </a:rPr>
              <a:t>Logistics </a:t>
            </a:r>
            <a:r>
              <a:rPr lang="en-US" sz="1000" b="0" i="0" u="none" strike="noStrike" kern="1200" baseline="0" dirty="0">
                <a:solidFill>
                  <a:schemeClr val="tx1"/>
                </a:solidFill>
                <a:latin typeface="Albertus (W1)" charset="0"/>
                <a:ea typeface="+mn-ea"/>
                <a:cs typeface="+mn-cs"/>
              </a:rPr>
              <a:t>includes the processes that control the distribution, maintenance, and replacement of materials and personnel to support the supply chain</a:t>
            </a:r>
          </a:p>
          <a:p>
            <a:r>
              <a:rPr lang="en-US" sz="1000" b="0" i="0" u="none" strike="noStrike" kern="1200" baseline="0" dirty="0">
                <a:solidFill>
                  <a:schemeClr val="tx1"/>
                </a:solidFill>
                <a:latin typeface="Albertus (W1)" charset="0"/>
                <a:ea typeface="+mn-ea"/>
                <a:cs typeface="+mn-cs"/>
              </a:rPr>
              <a:t>Inbound logistics acquires raw materials and resources and distributes them to manufacturing as required. </a:t>
            </a:r>
          </a:p>
          <a:p>
            <a:r>
              <a:rPr lang="en-US" sz="1000" b="0" i="0" u="none" strike="noStrike" kern="1200" baseline="0" dirty="0">
                <a:solidFill>
                  <a:schemeClr val="tx1"/>
                </a:solidFill>
                <a:latin typeface="Albertus (W1)" charset="0"/>
                <a:ea typeface="+mn-ea"/>
                <a:cs typeface="+mn-cs"/>
              </a:rPr>
              <a:t>Outbound logistics distributes goods and services to customers</a:t>
            </a:r>
          </a:p>
          <a:p>
            <a:r>
              <a:rPr lang="en-US" sz="1000" b="0" i="0" u="none" strike="noStrike" kern="1200" baseline="0" dirty="0">
                <a:solidFill>
                  <a:schemeClr val="tx1"/>
                </a:solidFill>
                <a:latin typeface="Albertus (W1)" charset="0"/>
                <a:ea typeface="+mn-ea"/>
                <a:cs typeface="+mn-cs"/>
              </a:rPr>
              <a:t>Logistics can help a company answer the following questions:</a:t>
            </a:r>
          </a:p>
          <a:p>
            <a:pPr lvl="1"/>
            <a:r>
              <a:rPr lang="en-US" sz="1000" b="0" i="0" u="none" strike="noStrike" kern="1200" baseline="0" dirty="0">
                <a:solidFill>
                  <a:schemeClr val="tx1"/>
                </a:solidFill>
                <a:latin typeface="Albertus (W1)" charset="0"/>
                <a:ea typeface="+mn-ea"/>
                <a:cs typeface="+mn-cs"/>
              </a:rPr>
              <a:t>What is the quickest way to deliver products to our customers?</a:t>
            </a:r>
          </a:p>
          <a:p>
            <a:pPr lvl="1"/>
            <a:r>
              <a:rPr lang="en-US" sz="1000" b="0" i="0" u="none" strike="noStrike" kern="1200" baseline="0" dirty="0">
                <a:solidFill>
                  <a:schemeClr val="tx1"/>
                </a:solidFill>
                <a:latin typeface="Albertus (W1)" charset="0"/>
                <a:ea typeface="+mn-ea"/>
                <a:cs typeface="+mn-cs"/>
              </a:rPr>
              <a:t>What is the optimal way to place items in the warehouse for picking and packing?</a:t>
            </a:r>
          </a:p>
          <a:p>
            <a:pPr lvl="1"/>
            <a:r>
              <a:rPr lang="en-US" sz="1000" b="0" i="0" u="none" strike="noStrike" kern="1200" baseline="0" dirty="0">
                <a:solidFill>
                  <a:schemeClr val="tx1"/>
                </a:solidFill>
                <a:latin typeface="Albertus (W1)" charset="0"/>
                <a:ea typeface="+mn-ea"/>
                <a:cs typeface="+mn-cs"/>
              </a:rPr>
              <a:t>What is the optimal path to an item in the warehouse?</a:t>
            </a:r>
          </a:p>
          <a:p>
            <a:pPr lvl="1"/>
            <a:r>
              <a:rPr lang="en-US" sz="1000" b="0" i="0" u="none" strike="noStrike" kern="1200" baseline="0" dirty="0">
                <a:solidFill>
                  <a:schemeClr val="tx1"/>
                </a:solidFill>
                <a:latin typeface="Albertus (W1)" charset="0"/>
                <a:ea typeface="+mn-ea"/>
                <a:cs typeface="+mn-cs"/>
              </a:rPr>
              <a:t>What path should the vehicles follow when delivering the goods?</a:t>
            </a:r>
          </a:p>
          <a:p>
            <a:pPr lvl="1"/>
            <a:r>
              <a:rPr lang="en-US" sz="1000" b="0" i="0" u="none" strike="noStrike" kern="1200" baseline="0" dirty="0">
                <a:solidFill>
                  <a:schemeClr val="tx1"/>
                </a:solidFill>
                <a:latin typeface="Albertus (W1)" charset="0"/>
                <a:ea typeface="+mn-ea"/>
                <a:cs typeface="+mn-cs"/>
              </a:rPr>
              <a:t>What areas or regions are the trucks covering?</a:t>
            </a:r>
          </a:p>
          <a:p>
            <a:r>
              <a:rPr lang="en-US" sz="1000" b="1" i="0" u="none" strike="noStrike" kern="1200" baseline="0" dirty="0">
                <a:solidFill>
                  <a:schemeClr val="tx1"/>
                </a:solidFill>
                <a:latin typeface="Albertus (W1)" charset="0"/>
                <a:ea typeface="+mn-ea"/>
                <a:cs typeface="+mn-cs"/>
              </a:rPr>
              <a:t>Materials management </a:t>
            </a:r>
            <a:r>
              <a:rPr lang="en-US" sz="1000" b="0" i="0" u="none" strike="noStrike" kern="1200" baseline="0" dirty="0">
                <a:solidFill>
                  <a:schemeClr val="tx1"/>
                </a:solidFill>
                <a:latin typeface="Albertus (W1)" charset="0"/>
                <a:ea typeface="+mn-ea"/>
                <a:cs typeface="+mn-cs"/>
              </a:rPr>
              <a:t>includes activities that govern the flow of tangible, physical materials through the supply chain such as shipping, transport, distribution, and warehousing.</a:t>
            </a:r>
          </a:p>
          <a:p>
            <a:r>
              <a:rPr lang="en-US" sz="1000" b="0" i="0" u="none" strike="noStrike" kern="1200" baseline="0" dirty="0">
                <a:solidFill>
                  <a:schemeClr val="tx1"/>
                </a:solidFill>
                <a:latin typeface="Albertus (W1)" charset="0"/>
                <a:ea typeface="+mn-ea"/>
                <a:cs typeface="+mn-cs"/>
              </a:rPr>
              <a:t>Materials management can help a company answer the following concerns:</a:t>
            </a:r>
          </a:p>
          <a:p>
            <a:pPr lvl="1"/>
            <a:r>
              <a:rPr lang="en-US" sz="1000" b="0" i="0" u="none" strike="noStrike" kern="1200" baseline="0" dirty="0">
                <a:solidFill>
                  <a:schemeClr val="tx1"/>
                </a:solidFill>
                <a:latin typeface="Albertus (W1)" charset="0"/>
                <a:ea typeface="+mn-ea"/>
                <a:cs typeface="+mn-cs"/>
              </a:rPr>
              <a:t>What are our current inventory levels?</a:t>
            </a:r>
          </a:p>
          <a:p>
            <a:pPr lvl="1"/>
            <a:r>
              <a:rPr lang="en-US" sz="1000" b="0" i="0" u="none" strike="noStrike" kern="1200" baseline="0" dirty="0">
                <a:solidFill>
                  <a:schemeClr val="tx1"/>
                </a:solidFill>
                <a:latin typeface="Albertus (W1)" charset="0"/>
                <a:ea typeface="+mn-ea"/>
                <a:cs typeface="+mn-cs"/>
              </a:rPr>
              <a:t>What items are running low in the warehouse?</a:t>
            </a:r>
          </a:p>
          <a:p>
            <a:pPr lvl="1"/>
            <a:r>
              <a:rPr lang="en-US" sz="1000" b="0" i="0" u="none" strike="noStrike" kern="1200" baseline="0" dirty="0">
                <a:solidFill>
                  <a:schemeClr val="tx1"/>
                </a:solidFill>
                <a:latin typeface="Albertus (W1)" charset="0"/>
                <a:ea typeface="+mn-ea"/>
                <a:cs typeface="+mn-cs"/>
              </a:rPr>
              <a:t>What items are at risk of spoiling in the warehouse?</a:t>
            </a:r>
          </a:p>
          <a:p>
            <a:pPr lvl="1"/>
            <a:r>
              <a:rPr lang="en-US" sz="1000" b="0" i="0" u="none" strike="noStrike" kern="1200" baseline="0" dirty="0">
                <a:solidFill>
                  <a:schemeClr val="tx1"/>
                </a:solidFill>
                <a:latin typeface="Albertus (W1)" charset="0"/>
                <a:ea typeface="+mn-ea"/>
                <a:cs typeface="+mn-cs"/>
              </a:rPr>
              <a:t>How do we dispose of spoiled items?</a:t>
            </a:r>
          </a:p>
          <a:p>
            <a:pPr lvl="1"/>
            <a:r>
              <a:rPr lang="en-US" sz="1000" b="0" i="0" u="none" strike="noStrike" kern="1200" baseline="0" dirty="0">
                <a:solidFill>
                  <a:schemeClr val="tx1"/>
                </a:solidFill>
                <a:latin typeface="Albertus (W1)" charset="0"/>
                <a:ea typeface="+mn-ea"/>
                <a:cs typeface="+mn-cs"/>
              </a:rPr>
              <a:t>What laws need to be followed for storing hazardous materials?</a:t>
            </a:r>
          </a:p>
          <a:p>
            <a:pPr lvl="1"/>
            <a:r>
              <a:rPr lang="en-US" sz="1000" b="0" i="0" u="none" strike="noStrike" kern="1200" baseline="0" dirty="0">
                <a:solidFill>
                  <a:schemeClr val="tx1"/>
                </a:solidFill>
                <a:latin typeface="Albertus (W1)" charset="0"/>
                <a:ea typeface="+mn-ea"/>
                <a:cs typeface="+mn-cs"/>
              </a:rPr>
              <a:t>Which items must be refrigerated when being stored and transported?</a:t>
            </a:r>
          </a:p>
          <a:p>
            <a:pPr lvl="1"/>
            <a:r>
              <a:rPr lang="en-US" sz="1000" b="0" i="0" u="none" strike="noStrike" kern="1200" baseline="0" dirty="0">
                <a:solidFill>
                  <a:schemeClr val="tx1"/>
                </a:solidFill>
                <a:latin typeface="Albertus (W1)" charset="0"/>
                <a:ea typeface="+mn-ea"/>
                <a:cs typeface="+mn-cs"/>
              </a:rPr>
              <a:t>What are the requirements to store or transport fragile items?</a:t>
            </a:r>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21</a:t>
            </a:fld>
            <a:endParaRPr lang="en-US" dirty="0"/>
          </a:p>
        </p:txBody>
      </p:sp>
    </p:spTree>
    <p:extLst>
      <p:ext uri="{BB962C8B-B14F-4D97-AF65-F5344CB8AC3E}">
        <p14:creationId xmlns:p14="http://schemas.microsoft.com/office/powerpoint/2010/main" val="165768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E1D4D35-645A-4BE5-AF5C-D7F024FEC7AE}" type="slidenum">
              <a:rPr lang="en-US" smtClean="0"/>
              <a:pPr eaLnBrk="1" hangingPunct="1"/>
              <a:t>2</a:t>
            </a:fld>
            <a:endParaRPr 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Companies that excel in supply chain operations perform better in almost every financial measure of success, according to a report from Boston-based AMR Research Inc. When supply chain excellence improves operations, companies experience a 5 percent higher profit margin, 15 percent less inventory, 17 percent stronger “perfect order” ratings, and 35 percent shorter cycle times than their competitors. </a:t>
            </a:r>
          </a:p>
          <a:p>
            <a:pPr eaLnBrk="1" hangingPunct="1"/>
            <a:r>
              <a:rPr lang="en-US" dirty="0"/>
              <a:t>“The basis of competition for winning companies in today’s economy is supply chain superiority,” said Kevin O’Marah, vice president of research at AMR Research. “These companies understand that value chain performance translates to productivity and market-share leadership. They also understand that supply chain leadership means more than just low costs and efficiency: It requires a superior ability to shape and respond to shifts in demand with innovative products and services.”</a:t>
            </a:r>
          </a:p>
        </p:txBody>
      </p:sp>
    </p:spTree>
    <p:extLst>
      <p:ext uri="{BB962C8B-B14F-4D97-AF65-F5344CB8AC3E}">
        <p14:creationId xmlns:p14="http://schemas.microsoft.com/office/powerpoint/2010/main" val="2346059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lbertus (W1)" charset="0"/>
                <a:ea typeface="+mn-ea"/>
                <a:cs typeface="+mn-cs"/>
              </a:rPr>
              <a:t>Ask your students to research the Internet and find examples of each type on the Web.  There are so many amazing 3D printing examples from college students.</a:t>
            </a:r>
          </a:p>
          <a:p>
            <a:r>
              <a:rPr lang="en-US" sz="1000" b="0" i="0" u="none" strike="noStrike" kern="1200" baseline="0" dirty="0">
                <a:solidFill>
                  <a:schemeClr val="tx1"/>
                </a:solidFill>
                <a:latin typeface="Albertus (W1)" charset="0"/>
                <a:ea typeface="+mn-ea"/>
                <a:cs typeface="+mn-cs"/>
              </a:rPr>
              <a:t>The process of </a:t>
            </a:r>
            <a:r>
              <a:rPr lang="en-US" sz="1000" b="1" i="1" u="none" strike="noStrike" kern="1200" baseline="0" dirty="0">
                <a:solidFill>
                  <a:schemeClr val="tx1"/>
                </a:solidFill>
                <a:latin typeface="Albertus (W1)" charset="0"/>
                <a:ea typeface="+mn-ea"/>
                <a:cs typeface="+mn-cs"/>
              </a:rPr>
              <a:t>3D printing </a:t>
            </a:r>
            <a:r>
              <a:rPr lang="en-US" sz="1000" b="0" i="0" u="none" strike="noStrike" kern="1200" baseline="0" dirty="0">
                <a:solidFill>
                  <a:schemeClr val="tx1"/>
                </a:solidFill>
                <a:latin typeface="Albertus (W1)" charset="0"/>
                <a:ea typeface="+mn-ea"/>
                <a:cs typeface="+mn-cs"/>
              </a:rPr>
              <a:t>(additive manufacturing) builds—layer by layer in an additive process—a three-dimensional solid object from a digital model</a:t>
            </a:r>
          </a:p>
          <a:p>
            <a:r>
              <a:rPr lang="en-US" sz="1000" b="0" i="0" u="none" strike="noStrike" kern="1200" baseline="0" dirty="0">
                <a:solidFill>
                  <a:schemeClr val="tx1"/>
                </a:solidFill>
                <a:latin typeface="Albertus (W1)" charset="0"/>
                <a:ea typeface="+mn-ea"/>
                <a:cs typeface="+mn-cs"/>
              </a:rPr>
              <a:t>The </a:t>
            </a:r>
            <a:r>
              <a:rPr lang="en-US" sz="1000" b="1" i="1" u="none" strike="noStrike" kern="1200" baseline="0" dirty="0">
                <a:solidFill>
                  <a:schemeClr val="tx1"/>
                </a:solidFill>
                <a:latin typeface="Albertus (W1)" charset="0"/>
                <a:ea typeface="+mn-ea"/>
                <a:cs typeface="+mn-cs"/>
              </a:rPr>
              <a:t>maker movement </a:t>
            </a:r>
            <a:r>
              <a:rPr lang="en-US" sz="1000" b="0" i="0" u="none" strike="noStrike" kern="1200" baseline="0" dirty="0">
                <a:solidFill>
                  <a:schemeClr val="tx1"/>
                </a:solidFill>
                <a:latin typeface="Albertus (W1)" charset="0"/>
                <a:ea typeface="+mn-ea"/>
                <a:cs typeface="+mn-cs"/>
              </a:rPr>
              <a:t>is a cultural trend that places value on an individual’s ability to be a creator of things as well as a consumer of things.</a:t>
            </a:r>
          </a:p>
          <a:p>
            <a:r>
              <a:rPr lang="en-US" sz="1000" b="1" i="1" u="none" strike="noStrike" kern="1200" baseline="0" dirty="0">
                <a:solidFill>
                  <a:schemeClr val="tx1"/>
                </a:solidFill>
                <a:latin typeface="Albertus (W1)" charset="0"/>
                <a:ea typeface="+mn-ea"/>
                <a:cs typeface="+mn-cs"/>
              </a:rPr>
              <a:t>Makerspaces, </a:t>
            </a:r>
            <a:r>
              <a:rPr lang="en-US" sz="1000" b="0" i="0" u="none" strike="noStrike" kern="1200" baseline="0" dirty="0">
                <a:solidFill>
                  <a:schemeClr val="tx1"/>
                </a:solidFill>
                <a:latin typeface="Albertus (W1)" charset="0"/>
                <a:ea typeface="+mn-ea"/>
                <a:cs typeface="+mn-cs"/>
              </a:rPr>
              <a:t>a community center that provides technology, manufacturing equipment, and educational opportunities to the public that would otherwise be inaccessible or unaffordable.</a:t>
            </a:r>
          </a:p>
          <a:p>
            <a:r>
              <a:rPr lang="en-US" sz="1000" b="1" i="1" u="none" strike="noStrike" kern="1200" baseline="0" dirty="0">
                <a:solidFill>
                  <a:schemeClr val="tx1"/>
                </a:solidFill>
                <a:latin typeface="Albertus (W1)" charset="0"/>
                <a:ea typeface="+mn-ea"/>
                <a:cs typeface="+mn-cs"/>
              </a:rPr>
              <a:t>Radio-frequency identification (RFID) </a:t>
            </a:r>
            <a:r>
              <a:rPr lang="en-US" sz="1000" b="0" i="0" u="none" strike="noStrike" kern="1200" baseline="0" dirty="0">
                <a:solidFill>
                  <a:schemeClr val="tx1"/>
                </a:solidFill>
                <a:latin typeface="Albertus (W1)" charset="0"/>
                <a:ea typeface="+mn-ea"/>
                <a:cs typeface="+mn-cs"/>
              </a:rPr>
              <a:t>uses electronic tags and labels to identify objects wirelessly over short distances.</a:t>
            </a:r>
          </a:p>
          <a:p>
            <a:r>
              <a:rPr lang="en-US" sz="1000" b="0" i="0" u="none" strike="noStrike" kern="1200" baseline="0" dirty="0">
                <a:solidFill>
                  <a:schemeClr val="tx1"/>
                </a:solidFill>
                <a:latin typeface="Albertus (W1)" charset="0"/>
                <a:ea typeface="+mn-ea"/>
                <a:cs typeface="+mn-cs"/>
              </a:rPr>
              <a:t>A </a:t>
            </a:r>
            <a:r>
              <a:rPr lang="en-US" sz="1000" b="1" i="1" u="none" strike="noStrike" kern="1200" baseline="0" dirty="0">
                <a:solidFill>
                  <a:schemeClr val="tx1"/>
                </a:solidFill>
                <a:latin typeface="Albertus (W1)" charset="0"/>
                <a:ea typeface="+mn-ea"/>
                <a:cs typeface="+mn-cs"/>
              </a:rPr>
              <a:t>drone </a:t>
            </a:r>
            <a:r>
              <a:rPr lang="en-US" sz="1000" b="0" i="0" u="none" strike="noStrike" kern="1200" baseline="0" dirty="0">
                <a:solidFill>
                  <a:schemeClr val="tx1"/>
                </a:solidFill>
                <a:latin typeface="Albertus (W1)" charset="0"/>
                <a:ea typeface="+mn-ea"/>
                <a:cs typeface="+mn-cs"/>
              </a:rPr>
              <a:t>is an unmanned aircraft that can fly autonomously, or without a human. Amazon.com is piloting drone aircraft for package deliveries</a:t>
            </a:r>
          </a:p>
          <a:p>
            <a:r>
              <a:rPr lang="en-US" sz="1000" b="1" i="1" u="none" strike="noStrike" kern="1200" baseline="0" dirty="0">
                <a:solidFill>
                  <a:schemeClr val="tx1"/>
                </a:solidFill>
                <a:latin typeface="Albertus (W1)" charset="0"/>
                <a:ea typeface="+mn-ea"/>
                <a:cs typeface="+mn-cs"/>
              </a:rPr>
              <a:t>Robotics </a:t>
            </a:r>
            <a:r>
              <a:rPr lang="en-US" sz="1000" b="0" i="0" u="none" strike="noStrike" kern="1200" baseline="0" dirty="0">
                <a:solidFill>
                  <a:schemeClr val="tx1"/>
                </a:solidFill>
                <a:latin typeface="Albertus (W1)" charset="0"/>
                <a:ea typeface="+mn-ea"/>
                <a:cs typeface="+mn-cs"/>
              </a:rPr>
              <a:t>focuses on creating artificial intelligence devices that can move and react to sensory input</a:t>
            </a:r>
            <a:endParaRPr lang="en-US" dirty="0"/>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22</a:t>
            </a:fld>
            <a:endParaRPr lang="en-US" dirty="0"/>
          </a:p>
        </p:txBody>
      </p:sp>
    </p:spTree>
    <p:extLst>
      <p:ext uri="{BB962C8B-B14F-4D97-AF65-F5344CB8AC3E}">
        <p14:creationId xmlns:p14="http://schemas.microsoft.com/office/powerpoint/2010/main" val="1999162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0500" indent="-190500" eaLnBrk="1" hangingPunct="1"/>
            <a:r>
              <a:rPr lang="en-US" b="1" i="1" dirty="0"/>
              <a:t>Supply chain event management (SCEM)</a:t>
            </a:r>
            <a:r>
              <a:rPr lang="en-US" b="0" i="0" dirty="0"/>
              <a:t>:</a:t>
            </a:r>
            <a:r>
              <a:rPr lang="en-US" dirty="0"/>
              <a:t> enables an organization to react quickly to resolve supply chain issues</a:t>
            </a:r>
          </a:p>
          <a:p>
            <a:pPr marL="190500" indent="-190500" eaLnBrk="1" hangingPunct="1"/>
            <a:r>
              <a:rPr lang="en-US" b="1" i="1" dirty="0"/>
              <a:t>Selling chain management</a:t>
            </a:r>
            <a:r>
              <a:rPr lang="en-US" dirty="0"/>
              <a:t> : applies technology to the activities in the order life cycle from inquiry to sale</a:t>
            </a:r>
          </a:p>
          <a:p>
            <a:pPr marL="190500" indent="-190500" eaLnBrk="1" hangingPunct="1"/>
            <a:r>
              <a:rPr lang="en-US" b="1" i="1" dirty="0"/>
              <a:t>Collaborative engineering</a:t>
            </a:r>
            <a:r>
              <a:rPr lang="en-US" dirty="0"/>
              <a:t> : allows an organization to reduce the costs required during the design process of a product</a:t>
            </a:r>
          </a:p>
          <a:p>
            <a:pPr marL="190500" indent="-190500" eaLnBrk="1" hangingPunct="1"/>
            <a:r>
              <a:rPr lang="en-US" b="1" i="1" dirty="0"/>
              <a:t>Collaborative demand planning</a:t>
            </a:r>
            <a:r>
              <a:rPr lang="en-US" dirty="0"/>
              <a:t> : helps organizations reduce their investment in inventory, while improving customer satisfaction through product availability</a:t>
            </a:r>
          </a:p>
          <a:p>
            <a:pPr marL="190500" indent="-190500" eaLnBrk="1" hangingPunct="1"/>
            <a:r>
              <a:rPr lang="en-US" dirty="0"/>
              <a:t>The functionality in supply chain management systems is becoming more and more sophisticated as supply chain management matures</a:t>
            </a:r>
          </a:p>
          <a:p>
            <a:pPr marL="190500" indent="-190500" eaLnBrk="1" hangingPunct="1"/>
            <a:r>
              <a:rPr lang="en-US" dirty="0"/>
              <a:t>The future stages of SCM will incorporate more functions such as marketing, customer service, and product development</a:t>
            </a:r>
          </a:p>
          <a:p>
            <a:pPr marL="190500" indent="-190500" eaLnBrk="1" hangingPunct="1"/>
            <a:r>
              <a:rPr lang="en-US" dirty="0"/>
              <a:t>It will also use more advanced communication methods, adoption of more user friendly decision support systems, and availability of shared information to all participants in the supply chain</a:t>
            </a:r>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23</a:t>
            </a:fld>
            <a:endParaRPr lang="en-US" dirty="0"/>
          </a:p>
        </p:txBody>
      </p:sp>
    </p:spTree>
    <p:extLst>
      <p:ext uri="{BB962C8B-B14F-4D97-AF65-F5344CB8AC3E}">
        <p14:creationId xmlns:p14="http://schemas.microsoft.com/office/powerpoint/2010/main" val="2674570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7C3E46E-6B93-451B-9D70-74B8CCED1FB6}" type="slidenum">
              <a:rPr lang="en-US" smtClean="0"/>
              <a:pPr eaLnBrk="1" hangingPunct="1"/>
              <a:t>24</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317706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ED3B40A-3AE5-4553-A6E8-A4C0BCCEF038}" type="slidenum">
              <a:rPr lang="en-US" smtClean="0"/>
              <a:pPr eaLnBrk="1" hangingPunct="1"/>
              <a:t>26</a:t>
            </a:fld>
            <a:endParaRPr lang="en-US"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a:r>
              <a:rPr lang="en-US" dirty="0"/>
              <a:t>CRM systems help organizations understand and manage their customers</a:t>
            </a:r>
          </a:p>
          <a:p>
            <a:pPr marL="190500" indent="-190500"/>
            <a:r>
              <a:rPr lang="en-US" dirty="0"/>
              <a:t>Charles Schwab recouped the cost of a multimillion-dollar CRM system in less than two years</a:t>
            </a:r>
          </a:p>
          <a:p>
            <a:pPr marL="423863" lvl="1" indent="-190500"/>
            <a:r>
              <a:rPr lang="en-US" dirty="0"/>
              <a:t>The system allowed Schwab to segment its customers in terms of serious and nonserious investors </a:t>
            </a:r>
          </a:p>
          <a:p>
            <a:pPr marL="423863" lvl="1" indent="-190500"/>
            <a:r>
              <a:rPr lang="en-US" dirty="0"/>
              <a:t>The CRM system looked for customers that had automatic withdrawal from a bank account as a sign of a serious investor</a:t>
            </a:r>
          </a:p>
          <a:p>
            <a:pPr marL="423863" lvl="1" indent="-190500"/>
            <a:r>
              <a:rPr lang="en-US" dirty="0"/>
              <a:t>The CRM system looked for stagnant balances as a sign of a nonserious investor</a:t>
            </a:r>
          </a:p>
          <a:p>
            <a:pPr marL="423863" lvl="1" indent="-190500"/>
            <a:r>
              <a:rPr lang="en-US" dirty="0"/>
              <a:t>Charles Schwab could then focus efforts on selling to serious investors, and spend less time attempting to sell to nonserious investors</a:t>
            </a:r>
          </a:p>
          <a:p>
            <a:pPr marL="190500" indent="-190500"/>
            <a:r>
              <a:rPr lang="en-US" dirty="0"/>
              <a:t>Kaiser used CRM to enforce more rigorous eye-screening for diabetic patients</a:t>
            </a:r>
          </a:p>
          <a:p>
            <a:pPr marL="190500" indent="-190500"/>
            <a:r>
              <a:rPr lang="en-US" dirty="0"/>
              <a:t>Ask your students to list other organizations that use CRM to increase sales and improve operations</a:t>
            </a:r>
          </a:p>
          <a:p>
            <a:pPr marL="423863" lvl="1" indent="-190500"/>
            <a:r>
              <a:rPr lang="en-US" dirty="0"/>
              <a:t>Ritz-Carlton Hotels</a:t>
            </a:r>
          </a:p>
          <a:p>
            <a:pPr marL="423863" lvl="1" indent="-190500"/>
            <a:r>
              <a:rPr lang="en-US" dirty="0"/>
              <a:t>Harrah’s</a:t>
            </a:r>
          </a:p>
          <a:p>
            <a:pPr marL="423863" lvl="1" indent="-190500"/>
            <a:r>
              <a:rPr lang="en-US" dirty="0"/>
              <a:t>Harley-Davidson</a:t>
            </a:r>
          </a:p>
        </p:txBody>
      </p:sp>
    </p:spTree>
    <p:extLst>
      <p:ext uri="{BB962C8B-B14F-4D97-AF65-F5344CB8AC3E}">
        <p14:creationId xmlns:p14="http://schemas.microsoft.com/office/powerpoint/2010/main" val="195160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ED3B40A-3AE5-4553-A6E8-A4C0BCCEF038}" type="slidenum">
              <a:rPr lang="en-US" smtClean="0"/>
              <a:pPr eaLnBrk="1" hangingPunct="1"/>
              <a:t>27</a:t>
            </a:fld>
            <a:endParaRPr lang="en-US"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n-US" dirty="0"/>
              <a:t>The complicated piece of the CRM puzzle is identifying customers and the many communication channels they use to contact companies, including call centers, web access, email, sales representatives, faxes, and cell phones. A single customer may access an organization multiple times through many different channels</a:t>
            </a:r>
          </a:p>
        </p:txBody>
      </p:sp>
    </p:spTree>
    <p:extLst>
      <p:ext uri="{BB962C8B-B14F-4D97-AF65-F5344CB8AC3E}">
        <p14:creationId xmlns:p14="http://schemas.microsoft.com/office/powerpoint/2010/main" val="273157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17417FB-E592-4151-BAFA-E84A599E9F13}" type="slidenum">
              <a:rPr lang="en-US" smtClean="0"/>
              <a:pPr eaLnBrk="1" hangingPunct="1"/>
              <a:t>28</a:t>
            </a:fld>
            <a:endParaRPr lang="en-US" dirty="0"/>
          </a:p>
        </p:txBody>
      </p:sp>
      <p:sp>
        <p:nvSpPr>
          <p:cNvPr id="962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ln/>
        </p:spPr>
        <p:txBody>
          <a:bodyPr/>
          <a:lstStyle/>
          <a:p>
            <a:pPr marL="190500" indent="-190500">
              <a:defRPr/>
            </a:pPr>
            <a:r>
              <a:rPr lang="en-US" dirty="0"/>
              <a:t>Customers contact organizations multiple times through numerous channels</a:t>
            </a:r>
          </a:p>
          <a:p>
            <a:pPr marL="190500" indent="-190500">
              <a:defRPr/>
            </a:pPr>
            <a:r>
              <a:rPr lang="en-US" dirty="0"/>
              <a:t>Each contact can be stored in a different system or different database.  For example, a sales call and a billing call will be maintained in two different databases</a:t>
            </a:r>
          </a:p>
          <a:p>
            <a:pPr marL="190500" indent="-190500">
              <a:defRPr/>
            </a:pPr>
            <a:r>
              <a:rPr lang="en-US" dirty="0"/>
              <a:t>The CRM system tracks all of the different contacts through the various channels and collates the information into a central repository</a:t>
            </a:r>
          </a:p>
          <a:p>
            <a:pPr marL="190500" indent="-190500">
              <a:defRPr/>
            </a:pPr>
            <a:r>
              <a:rPr lang="en-US" dirty="0"/>
              <a:t>This gives the organization a complete and total view of its customers, along with their purchases, questions, issues, and concerns, in one single place</a:t>
            </a:r>
          </a:p>
          <a:p>
            <a:pPr marL="190500" indent="-190500">
              <a:defRPr/>
            </a:pPr>
            <a:r>
              <a:rPr lang="en-US" dirty="0"/>
              <a:t>Why is it so important for an organization to embrace CRM on an enterprisewide level?</a:t>
            </a:r>
          </a:p>
          <a:p>
            <a:pPr marL="190500" indent="-190500">
              <a:defRPr/>
            </a:pPr>
            <a:r>
              <a:rPr lang="en-US" dirty="0"/>
              <a:t>What happens if only one division in an organization embraced CRM?   (not enterprisewide)</a:t>
            </a:r>
          </a:p>
          <a:p>
            <a:pPr marL="190500" indent="-190500">
              <a:defRPr/>
            </a:pPr>
            <a:r>
              <a:rPr lang="en-US" dirty="0"/>
              <a:t>What happens if the customer service system or order fulfillment system were not part of the CRM system in the above diagram?</a:t>
            </a:r>
          </a:p>
          <a:p>
            <a:pPr marL="190500" indent="-190500">
              <a:defRPr/>
            </a:pPr>
            <a:r>
              <a:rPr lang="en-US" dirty="0"/>
              <a:t>How would the company determine orders or provide customer service?</a:t>
            </a:r>
          </a:p>
        </p:txBody>
      </p:sp>
    </p:spTree>
    <p:extLst>
      <p:ext uri="{BB962C8B-B14F-4D97-AF65-F5344CB8AC3E}">
        <p14:creationId xmlns:p14="http://schemas.microsoft.com/office/powerpoint/2010/main" val="3900048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D9D69E6-668C-4877-8018-B934FB2D4D03}" type="slidenum">
              <a:rPr lang="en-US" smtClean="0"/>
              <a:pPr eaLnBrk="1" hangingPunct="1"/>
              <a:t>29</a:t>
            </a:fld>
            <a:endParaRPr lang="en-US" dirty="0"/>
          </a:p>
        </p:txBody>
      </p:sp>
      <p:sp>
        <p:nvSpPr>
          <p:cNvPr id="97283"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ln/>
        </p:spPr>
        <p:txBody>
          <a:bodyPr/>
          <a:lstStyle/>
          <a:p>
            <a:pPr eaLnBrk="1" hangingPunct="1">
              <a:defRPr/>
            </a:pPr>
            <a:r>
              <a:rPr lang="en-US" dirty="0"/>
              <a:t>Once a company knows this information, it can begin to strategize marketing campaigns, sales promotions, and other ways to increase business</a:t>
            </a:r>
          </a:p>
          <a:p>
            <a:pPr eaLnBrk="1" hangingPunct="1">
              <a:defRPr/>
            </a:pPr>
            <a:r>
              <a:rPr lang="en-US" dirty="0"/>
              <a:t>For example: If Ms. Smith buys only at the height of the season, then the company should send her a special offer during the “off-season”</a:t>
            </a:r>
          </a:p>
          <a:p>
            <a:pPr eaLnBrk="1" hangingPunct="1">
              <a:defRPr/>
            </a:pPr>
            <a:r>
              <a:rPr lang="en-US" dirty="0"/>
              <a:t>Ask your students if they have received any personalized promotions lately</a:t>
            </a:r>
          </a:p>
          <a:p>
            <a:pPr lvl="1" eaLnBrk="1" hangingPunct="1">
              <a:defRPr/>
            </a:pPr>
            <a:r>
              <a:rPr lang="en-US" dirty="0"/>
              <a:t>How did the company gather information on the student to be able to offer the personalized promotion? CRM is not just a technology, but a strategy that an organization must embrace on an enterprisewide level</a:t>
            </a:r>
          </a:p>
          <a:p>
            <a:pPr eaLnBrk="1" hangingPunct="1">
              <a:defRPr/>
            </a:pPr>
            <a:r>
              <a:rPr lang="en-US" dirty="0"/>
              <a:t>Although CRM has many technical components, it is actually a process and business goal simply enhanced by technology</a:t>
            </a:r>
          </a:p>
          <a:p>
            <a:pPr eaLnBrk="1" hangingPunct="1">
              <a:defRPr/>
            </a:pPr>
            <a:r>
              <a:rPr lang="en-US" dirty="0"/>
              <a:t>Organizations must first decide that they want to build strong customer relationships and then they determine how IT can support their goals</a:t>
            </a:r>
          </a:p>
          <a:p>
            <a:pPr eaLnBrk="1" hangingPunct="1">
              <a:defRPr/>
            </a:pPr>
            <a:r>
              <a:rPr lang="en-US" dirty="0"/>
              <a:t>Provide examples of bad customer experiences you have had in the past</a:t>
            </a:r>
          </a:p>
          <a:p>
            <a:pPr lvl="1" eaLnBrk="1" hangingPunct="1">
              <a:defRPr/>
            </a:pPr>
            <a:r>
              <a:rPr lang="en-US" dirty="0"/>
              <a:t>Are you still doing business with that company?</a:t>
            </a:r>
          </a:p>
          <a:p>
            <a:pPr lvl="1" eaLnBrk="1" hangingPunct="1">
              <a:defRPr/>
            </a:pPr>
            <a:r>
              <a:rPr lang="en-US" dirty="0"/>
              <a:t>What could the company have done to attempt to keep your business?</a:t>
            </a:r>
          </a:p>
          <a:p>
            <a:pPr eaLnBrk="1" hangingPunct="1">
              <a:defRPr/>
            </a:pPr>
            <a:r>
              <a:rPr lang="en-US" dirty="0"/>
              <a:t>Do you see the value in CRM and how beneficial it can be for an organization to develop and maintain strong customer relationships?</a:t>
            </a:r>
          </a:p>
          <a:p>
            <a:pPr eaLnBrk="1" hangingPunct="1">
              <a:defRPr/>
            </a:pPr>
            <a:endParaRPr lang="en-US" dirty="0"/>
          </a:p>
        </p:txBody>
      </p:sp>
    </p:spTree>
    <p:extLst>
      <p:ext uri="{BB962C8B-B14F-4D97-AF65-F5344CB8AC3E}">
        <p14:creationId xmlns:p14="http://schemas.microsoft.com/office/powerpoint/2010/main" val="991150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0851DB1-E673-4150-B338-52651DEF99DC}" type="slidenum">
              <a:rPr lang="en-US" smtClean="0"/>
              <a:pPr eaLnBrk="1" hangingPunct="1"/>
              <a:t>30</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t>Reporting</a:t>
            </a:r>
          </a:p>
          <a:p>
            <a:pPr lvl="1" eaLnBrk="1" hangingPunct="1"/>
            <a:r>
              <a:rPr lang="en-US" dirty="0"/>
              <a:t>Help organizations identify their customers across applications</a:t>
            </a:r>
          </a:p>
          <a:p>
            <a:pPr eaLnBrk="1" hangingPunct="1"/>
            <a:r>
              <a:rPr lang="en-US" b="1" dirty="0"/>
              <a:t>Analyzing</a:t>
            </a:r>
          </a:p>
          <a:p>
            <a:pPr lvl="1" eaLnBrk="1" hangingPunct="1"/>
            <a:r>
              <a:rPr lang="en-US" dirty="0"/>
              <a:t>Help organizations segment their customers into categories such as best and worst customers</a:t>
            </a:r>
          </a:p>
          <a:p>
            <a:pPr eaLnBrk="1" hangingPunct="1"/>
            <a:r>
              <a:rPr lang="en-US" b="1" dirty="0"/>
              <a:t>Predicting</a:t>
            </a:r>
          </a:p>
          <a:p>
            <a:pPr lvl="1" eaLnBrk="1" hangingPunct="1"/>
            <a:r>
              <a:rPr lang="en-US" dirty="0"/>
              <a:t>Help organizations make predictions regarding customer behavior such as which customers are at risk of leaving</a:t>
            </a:r>
          </a:p>
          <a:p>
            <a:pPr eaLnBrk="1" hangingPunct="1"/>
            <a:r>
              <a:rPr lang="en-US" dirty="0"/>
              <a:t>Ask your students to define additional examples of reporting, analyzing, and predicting questions</a:t>
            </a:r>
          </a:p>
          <a:p>
            <a:pPr eaLnBrk="1" hangingPunct="1">
              <a:buNone/>
            </a:pPr>
            <a:r>
              <a:rPr lang="en-US" b="1" dirty="0"/>
              <a:t>CLASSROOM EXERCISE</a:t>
            </a:r>
          </a:p>
          <a:p>
            <a:pPr eaLnBrk="1" hangingPunct="1">
              <a:buNone/>
            </a:pPr>
            <a:r>
              <a:rPr lang="en-US" b="1" dirty="0"/>
              <a:t>Implementing a CRM Strategy</a:t>
            </a:r>
            <a:endParaRPr lang="en-US" dirty="0"/>
          </a:p>
          <a:p>
            <a:pPr lvl="1" eaLnBrk="1" hangingPunct="1"/>
            <a:r>
              <a:rPr lang="en-US" dirty="0"/>
              <a:t>Organizations can find their most valuable customers through “RFM” - </a:t>
            </a:r>
            <a:r>
              <a:rPr lang="en-US" b="1" dirty="0"/>
              <a:t>R</a:t>
            </a:r>
            <a:r>
              <a:rPr lang="en-US" dirty="0"/>
              <a:t>ecency, </a:t>
            </a:r>
            <a:r>
              <a:rPr lang="en-US" b="1" dirty="0"/>
              <a:t>F</a:t>
            </a:r>
            <a:r>
              <a:rPr lang="en-US" dirty="0"/>
              <a:t>requency, and </a:t>
            </a:r>
            <a:r>
              <a:rPr lang="en-US" b="1" dirty="0"/>
              <a:t>M</a:t>
            </a:r>
            <a:r>
              <a:rPr lang="en-US" dirty="0"/>
              <a:t>onetary value</a:t>
            </a:r>
          </a:p>
          <a:p>
            <a:pPr lvl="1" eaLnBrk="1" hangingPunct="1"/>
            <a:r>
              <a:rPr lang="en-US" dirty="0"/>
              <a:t>How recently a customer purchased items (Recency)</a:t>
            </a:r>
          </a:p>
          <a:p>
            <a:pPr lvl="1" eaLnBrk="1" hangingPunct="1"/>
            <a:r>
              <a:rPr lang="en-US" dirty="0"/>
              <a:t>How frequently a customer purchased items (Frequency)</a:t>
            </a:r>
          </a:p>
          <a:p>
            <a:pPr lvl="1" eaLnBrk="1" hangingPunct="1"/>
            <a:r>
              <a:rPr lang="en-US" dirty="0"/>
              <a:t>How much a customer spends on each purchase (Monetary Value)</a:t>
            </a:r>
          </a:p>
          <a:p>
            <a:pPr lvl="1" eaLnBrk="1" hangingPunct="1"/>
            <a:r>
              <a:rPr lang="en-US" dirty="0"/>
              <a:t>Break your students into groups and ask them to form a CRM strategy for a new company that sells office supplies.  Have your students present their strategy to the class.  The strategy should address how to gain new customers and how to keep existing customers.  For example,</a:t>
            </a:r>
          </a:p>
          <a:p>
            <a:pPr lvl="1" eaLnBrk="1" hangingPunct="1"/>
            <a:r>
              <a:rPr lang="en-US" dirty="0"/>
              <a:t>The company should create personal promotions for its best customers</a:t>
            </a:r>
          </a:p>
          <a:p>
            <a:pPr lvl="1" eaLnBrk="1" hangingPunct="1"/>
            <a:r>
              <a:rPr lang="en-US" dirty="0"/>
              <a:t>The company should target new customers in the surrounding area, especially business customers</a:t>
            </a:r>
          </a:p>
          <a:p>
            <a:pPr lvl="1" eaLnBrk="1" hangingPunct="1"/>
            <a:r>
              <a:rPr lang="en-US" dirty="0"/>
              <a:t>The company should try to buy a list of business customers in the area from a valid source</a:t>
            </a:r>
          </a:p>
          <a:p>
            <a:pPr lvl="1" eaLnBrk="1" hangingPunct="1"/>
            <a:r>
              <a:rPr lang="en-US" dirty="0"/>
              <a:t>The company should advertise in local trade papers, newspapers, radio stations, and restaurants</a:t>
            </a:r>
          </a:p>
          <a:p>
            <a:pPr lvl="1" eaLnBrk="1" hangingPunct="1"/>
            <a:r>
              <a:rPr lang="en-US" dirty="0"/>
              <a:t>The company should track the responses it receives from the various advertising sources</a:t>
            </a:r>
          </a:p>
        </p:txBody>
      </p:sp>
    </p:spTree>
    <p:extLst>
      <p:ext uri="{BB962C8B-B14F-4D97-AF65-F5344CB8AC3E}">
        <p14:creationId xmlns:p14="http://schemas.microsoft.com/office/powerpoint/2010/main" val="273721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As the business world increasingly shifts from product-focus to customer-focus, most organizations recognize that treating existing customers well is the best source of profitable and sustainable revenue growth</a:t>
            </a:r>
          </a:p>
          <a:p>
            <a:pPr eaLnBrk="1" hangingPunct="1"/>
            <a:r>
              <a:rPr lang="en-US" dirty="0"/>
              <a:t>Ask your students why, in the age of e-business, an organization is challenged more than ever before to truly satisfy its customers</a:t>
            </a:r>
          </a:p>
          <a:p>
            <a:pPr lvl="1" eaLnBrk="1" hangingPunct="1"/>
            <a:endParaRPr lang="en-US" dirty="0"/>
          </a:p>
          <a:p>
            <a:pPr eaLnBrk="1" hangingPunct="1"/>
            <a:endParaRPr lang="en-US" dirty="0"/>
          </a:p>
          <a:p>
            <a:endParaRPr lang="en-US" dirty="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A02B5B4-469C-428C-89F7-237594F89C4B}" type="slidenum">
              <a:rPr lang="en-US" smtClean="0"/>
              <a:pPr eaLnBrk="1" hangingPunct="1"/>
              <a:t>31</a:t>
            </a:fld>
            <a:endParaRPr lang="en-US" dirty="0"/>
          </a:p>
        </p:txBody>
      </p:sp>
    </p:spTree>
    <p:extLst>
      <p:ext uri="{BB962C8B-B14F-4D97-AF65-F5344CB8AC3E}">
        <p14:creationId xmlns:p14="http://schemas.microsoft.com/office/powerpoint/2010/main" val="3939334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Ask your students how a customer complained prior to the invention of the Internet?</a:t>
            </a:r>
          </a:p>
          <a:p>
            <a:pPr lvl="1"/>
            <a:r>
              <a:rPr lang="en-US" dirty="0"/>
              <a:t>They wrote a letter, made a phone call, visited in person.</a:t>
            </a:r>
            <a:r>
              <a:rPr lang="en-US" baseline="0" dirty="0"/>
              <a:t> T</a:t>
            </a:r>
            <a:r>
              <a:rPr lang="en-US" dirty="0"/>
              <a:t>he bottom line is the impact of one person was minimal</a:t>
            </a:r>
          </a:p>
          <a:p>
            <a:r>
              <a:rPr lang="en-US" dirty="0"/>
              <a:t>Ask your students how customers complain today?</a:t>
            </a:r>
          </a:p>
          <a:p>
            <a:pPr lvl="1"/>
            <a:r>
              <a:rPr lang="en-US" dirty="0"/>
              <a:t>Blogs, websites, emails, etc.: one person can easily impact millions of people by using the Internet</a:t>
            </a:r>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2BD58F3-1A61-473A-876E-4844D6BF77B1}" type="slidenum">
              <a:rPr lang="en-US" smtClean="0"/>
              <a:pPr eaLnBrk="1" hangingPunct="1"/>
              <a:t>32</a:t>
            </a:fld>
            <a:endParaRPr lang="en-US" dirty="0"/>
          </a:p>
        </p:txBody>
      </p:sp>
    </p:spTree>
    <p:extLst>
      <p:ext uri="{BB962C8B-B14F-4D97-AF65-F5344CB8AC3E}">
        <p14:creationId xmlns:p14="http://schemas.microsoft.com/office/powerpoint/2010/main" val="13273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7C3E46E-6B93-451B-9D70-74B8CCED1FB6}" type="slidenum">
              <a:rPr lang="en-US" smtClean="0"/>
              <a:pPr eaLnBrk="1" hangingPunct="1"/>
              <a:t>3</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This chapter takes a look at extending an organization through SCM and discusses:</a:t>
            </a:r>
          </a:p>
          <a:p>
            <a:pPr lvl="1" eaLnBrk="1" hangingPunct="1"/>
            <a:r>
              <a:rPr lang="en-US" dirty="0"/>
              <a:t>The reasons for SCM’s explosive growth</a:t>
            </a:r>
          </a:p>
          <a:p>
            <a:pPr lvl="1" eaLnBrk="1" hangingPunct="1"/>
            <a:r>
              <a:rPr lang="en-US" dirty="0"/>
              <a:t>Using SCM to enhance decision making</a:t>
            </a:r>
          </a:p>
          <a:p>
            <a:pPr lvl="1" eaLnBrk="1" hangingPunct="1"/>
            <a:r>
              <a:rPr lang="en-US" dirty="0"/>
              <a:t>SCM success factors</a:t>
            </a:r>
          </a:p>
          <a:p>
            <a:pPr eaLnBrk="1" hangingPunct="1"/>
            <a:r>
              <a:rPr lang="en-US" dirty="0"/>
              <a:t>Traditional SCM thinking involved “I buy from my suppliers, I sell to my customers.”  </a:t>
            </a:r>
          </a:p>
          <a:p>
            <a:pPr eaLnBrk="1" hangingPunct="1"/>
            <a:r>
              <a:rPr lang="en-US" dirty="0"/>
              <a:t>Today, organizations are quickly realizing the tremendous value they can gain from having visibility throughout their supply chain</a:t>
            </a:r>
          </a:p>
          <a:p>
            <a:pPr eaLnBrk="1" hangingPunct="1"/>
            <a:r>
              <a:rPr lang="en-US" dirty="0"/>
              <a:t>Knowing immediately what is transacting at the customer end of the supply chain, instead of waiting days or weeks for this information to flow upstream, allows the organization to react immediately</a:t>
            </a:r>
          </a:p>
          <a:p>
            <a:pPr lvl="1" eaLnBrk="1" hangingPunct="1"/>
            <a:r>
              <a:rPr lang="en-US" dirty="0"/>
              <a:t>Best Buy checks inventory levels at each of its 750 stores across North America as often as every half-hour</a:t>
            </a:r>
          </a:p>
        </p:txBody>
      </p:sp>
    </p:spTree>
    <p:extLst>
      <p:ext uri="{BB962C8B-B14F-4D97-AF65-F5344CB8AC3E}">
        <p14:creationId xmlns:p14="http://schemas.microsoft.com/office/powerpoint/2010/main" val="4206571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lbertus (W1)" charset="0"/>
                <a:ea typeface="+mn-ea"/>
                <a:cs typeface="+mn-cs"/>
              </a:rPr>
              <a:t>Using CRM metrics to track and monitor performance is a best practice for many companies.</a:t>
            </a:r>
          </a:p>
          <a:p>
            <a:r>
              <a:rPr lang="en-US" sz="1000" b="0" i="0" u="none" strike="noStrike" kern="1200" baseline="0" dirty="0">
                <a:solidFill>
                  <a:schemeClr val="tx1"/>
                </a:solidFill>
                <a:latin typeface="Albertus (W1)" charset="0"/>
                <a:ea typeface="+mn-ea"/>
                <a:cs typeface="+mn-cs"/>
              </a:rPr>
              <a:t>The figure displays a few common CRM metrics a manager can use to track the success of the system. </a:t>
            </a:r>
          </a:p>
          <a:p>
            <a:r>
              <a:rPr lang="en-US" sz="1000" b="0" i="0" u="none" strike="noStrike" kern="1200" baseline="0" dirty="0">
                <a:solidFill>
                  <a:schemeClr val="tx1"/>
                </a:solidFill>
                <a:latin typeface="Albertus (W1)" charset="0"/>
                <a:ea typeface="+mn-ea"/>
                <a:cs typeface="+mn-cs"/>
              </a:rPr>
              <a:t>Just remember that you only want to track between five and seven of the hundreds of CRM metrics available</a:t>
            </a:r>
          </a:p>
          <a:p>
            <a:r>
              <a:rPr lang="en-US" sz="1000" b="0" i="0" u="none" strike="noStrike" kern="1200" baseline="0" dirty="0">
                <a:solidFill>
                  <a:schemeClr val="tx1"/>
                </a:solidFill>
                <a:latin typeface="Albertus (W1)" charset="0"/>
                <a:ea typeface="+mn-ea"/>
                <a:cs typeface="+mn-cs"/>
              </a:rPr>
              <a:t>Ask your students for examples of how they would use a few of the metrics to track the success of a restaurant, hotel, or local business</a:t>
            </a:r>
            <a:endParaRPr lang="en-US" dirty="0"/>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33</a:t>
            </a:fld>
            <a:endParaRPr lang="en-US" dirty="0"/>
          </a:p>
        </p:txBody>
      </p:sp>
    </p:spTree>
    <p:extLst>
      <p:ext uri="{BB962C8B-B14F-4D97-AF65-F5344CB8AC3E}">
        <p14:creationId xmlns:p14="http://schemas.microsoft.com/office/powerpoint/2010/main" val="3994640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lbertus (W1)" charset="0"/>
                <a:ea typeface="+mn-ea"/>
                <a:cs typeface="+mn-cs"/>
              </a:rPr>
              <a:t>Using CRM metrics to track and monitor performance is a best practice for many companies.</a:t>
            </a:r>
          </a:p>
          <a:p>
            <a:r>
              <a:rPr lang="en-US" sz="1000" b="0" i="0" u="none" strike="noStrike" kern="1200" baseline="0" dirty="0">
                <a:solidFill>
                  <a:schemeClr val="tx1"/>
                </a:solidFill>
                <a:latin typeface="Albertus (W1)" charset="0"/>
                <a:ea typeface="+mn-ea"/>
                <a:cs typeface="+mn-cs"/>
              </a:rPr>
              <a:t>The figure displays a few common CRM metrics a manager can use to track the success of the system. </a:t>
            </a:r>
          </a:p>
          <a:p>
            <a:r>
              <a:rPr lang="en-US" sz="1000" b="0" i="0" u="none" strike="noStrike" kern="1200" baseline="0" dirty="0">
                <a:solidFill>
                  <a:schemeClr val="tx1"/>
                </a:solidFill>
                <a:latin typeface="Albertus (W1)" charset="0"/>
                <a:ea typeface="+mn-ea"/>
                <a:cs typeface="+mn-cs"/>
              </a:rPr>
              <a:t>Just remember that you only want to track between five and seven of the hundreds of CRM metrics available</a:t>
            </a:r>
          </a:p>
          <a:p>
            <a:r>
              <a:rPr lang="en-US" sz="1000" b="0" i="0" u="none" strike="noStrike" kern="1200" baseline="0" dirty="0">
                <a:solidFill>
                  <a:schemeClr val="tx1"/>
                </a:solidFill>
                <a:latin typeface="Albertus (W1)" charset="0"/>
                <a:ea typeface="+mn-ea"/>
                <a:cs typeface="+mn-cs"/>
              </a:rPr>
              <a:t>Ask your students for examples of how they would use a few of the metrics to track the success of a restaurant, hotel, or local business</a:t>
            </a:r>
            <a:endParaRPr lang="en-US" dirty="0"/>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34</a:t>
            </a:fld>
            <a:endParaRPr lang="en-US" dirty="0"/>
          </a:p>
        </p:txBody>
      </p:sp>
    </p:spTree>
    <p:extLst>
      <p:ext uri="{BB962C8B-B14F-4D97-AF65-F5344CB8AC3E}">
        <p14:creationId xmlns:p14="http://schemas.microsoft.com/office/powerpoint/2010/main" val="3994640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3BE043F-85AC-4044-A506-9A80EF1F13A4}" type="slidenum">
              <a:rPr lang="en-US" smtClean="0"/>
              <a:pPr eaLnBrk="1" hangingPunct="1"/>
              <a:t>35</a:t>
            </a:fld>
            <a:endParaRPr lang="en-US"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Can you list a few examples of front-office systems?</a:t>
            </a:r>
          </a:p>
          <a:p>
            <a:pPr lvl="1" eaLnBrk="1" hangingPunct="1"/>
            <a:r>
              <a:rPr lang="en-US" dirty="0"/>
              <a:t>Customer service, sales, billing</a:t>
            </a:r>
          </a:p>
          <a:p>
            <a:pPr eaLnBrk="1" hangingPunct="1"/>
            <a:r>
              <a:rPr lang="en-US" dirty="0"/>
              <a:t>Can you list a few examples of back-office systems?</a:t>
            </a:r>
          </a:p>
          <a:p>
            <a:pPr lvl="1" eaLnBrk="1" hangingPunct="1"/>
            <a:r>
              <a:rPr lang="en-US" dirty="0"/>
              <a:t>Accounting, finance, human resources, data warehouses</a:t>
            </a:r>
          </a:p>
          <a:p>
            <a:pPr eaLnBrk="1" hangingPunct="1"/>
            <a:r>
              <a:rPr lang="en-US" dirty="0"/>
              <a:t>Ask your students which systems are more important to an organization – front-office or back-office</a:t>
            </a:r>
          </a:p>
          <a:p>
            <a:pPr lvl="1" eaLnBrk="1" hangingPunct="1"/>
            <a:r>
              <a:rPr lang="en-US" dirty="0"/>
              <a:t>Ans: Both, one cannot function without the other</a:t>
            </a:r>
          </a:p>
          <a:p>
            <a:pPr eaLnBrk="1" hangingPunct="1">
              <a:buNone/>
            </a:pPr>
            <a:r>
              <a:rPr lang="en-US" b="1" dirty="0"/>
              <a:t>CLASSROOM EXERCISE</a:t>
            </a:r>
          </a:p>
          <a:p>
            <a:pPr eaLnBrk="1" hangingPunct="1">
              <a:buNone/>
            </a:pPr>
            <a:r>
              <a:rPr lang="en-US" b="1" dirty="0"/>
              <a:t>Designing a Digital Dashboard for a CRM System</a:t>
            </a:r>
            <a:endParaRPr lang="en-US" dirty="0"/>
          </a:p>
          <a:p>
            <a:pPr lvl="1" eaLnBrk="1" hangingPunct="1"/>
            <a:r>
              <a:rPr lang="en-US" dirty="0"/>
              <a:t>Digital dashboards offer an effective and efficient way to view enterprisewide information at near real-time. According to Nucleus Research, there is a direct correlation between use of digital dashboards and a company’s return on investment (ROI), hence all executives should be using or pushing the development of digital dashboards to monitor and analyze organizational operations.</a:t>
            </a:r>
          </a:p>
          <a:p>
            <a:pPr lvl="1" eaLnBrk="1" hangingPunct="1"/>
            <a:r>
              <a:rPr lang="en-US" dirty="0"/>
              <a:t>Break your students into groups and ask them to develop a digital dashboard for a CRM system. Be sure your students have addressed all of the following in their digital dashboard:</a:t>
            </a:r>
          </a:p>
          <a:p>
            <a:pPr lvl="2" eaLnBrk="1" hangingPunct="1"/>
            <a:r>
              <a:rPr lang="en-US" dirty="0"/>
              <a:t>Customers</a:t>
            </a:r>
          </a:p>
          <a:p>
            <a:pPr lvl="2" eaLnBrk="1" hangingPunct="1"/>
            <a:r>
              <a:rPr lang="en-US" dirty="0"/>
              <a:t>Sales</a:t>
            </a:r>
          </a:p>
          <a:p>
            <a:pPr lvl="2" eaLnBrk="1" hangingPunct="1"/>
            <a:r>
              <a:rPr lang="en-US" dirty="0"/>
              <a:t>Marketing</a:t>
            </a:r>
          </a:p>
          <a:p>
            <a:pPr lvl="2" eaLnBrk="1" hangingPunct="1"/>
            <a:r>
              <a:rPr lang="en-US" dirty="0"/>
              <a:t>Customer service</a:t>
            </a:r>
          </a:p>
          <a:p>
            <a:pPr lvl="2" eaLnBrk="1" hangingPunct="1"/>
            <a:r>
              <a:rPr lang="en-US" dirty="0"/>
              <a:t>Order entry</a:t>
            </a:r>
          </a:p>
          <a:p>
            <a:pPr lvl="2" eaLnBrk="1" hangingPunct="1"/>
            <a:r>
              <a:rPr lang="en-US" dirty="0"/>
              <a:t>Billing</a:t>
            </a:r>
          </a:p>
          <a:p>
            <a:pPr lvl="2" eaLnBrk="1" hangingPunct="1"/>
            <a:r>
              <a:rPr lang="en-US" dirty="0"/>
              <a:t>Collections</a:t>
            </a:r>
          </a:p>
          <a:p>
            <a:pPr lvl="2" eaLnBrk="1" hangingPunct="1"/>
            <a:r>
              <a:rPr lang="en-US" dirty="0"/>
              <a:t>Credit limits</a:t>
            </a:r>
          </a:p>
          <a:p>
            <a:pPr lvl="2" eaLnBrk="1" hangingPunct="1"/>
            <a:r>
              <a:rPr lang="en-US" dirty="0"/>
              <a:t>Shipping</a:t>
            </a:r>
          </a:p>
          <a:p>
            <a:pPr lvl="2" eaLnBrk="1" hangingPunct="1"/>
            <a:r>
              <a:rPr lang="en-US" dirty="0"/>
              <a:t>Transportation</a:t>
            </a:r>
          </a:p>
        </p:txBody>
      </p:sp>
    </p:spTree>
    <p:extLst>
      <p:ext uri="{BB962C8B-B14F-4D97-AF65-F5344CB8AC3E}">
        <p14:creationId xmlns:p14="http://schemas.microsoft.com/office/powerpoint/2010/main" val="1008864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80E6A5E-DC64-4240-9CF6-75F4D827E0A0}" type="slidenum">
              <a:rPr lang="en-US" smtClean="0"/>
              <a:pPr eaLnBrk="1" hangingPunct="1"/>
              <a:t>36</a:t>
            </a:fld>
            <a:endParaRPr lang="en-US"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Walk-through the Figure with your students</a:t>
            </a:r>
          </a:p>
          <a:p>
            <a:pPr eaLnBrk="1" hangingPunct="1"/>
            <a:r>
              <a:rPr lang="en-US" dirty="0"/>
              <a:t>Why would an organization have a separate system for each front-office system and each back-office system?</a:t>
            </a:r>
          </a:p>
          <a:p>
            <a:pPr lvl="1" eaLnBrk="1" hangingPunct="1"/>
            <a:r>
              <a:rPr lang="en-US" dirty="0"/>
              <a:t>Most organizations operate functional “silos”, and each department typically has its own systems</a:t>
            </a:r>
          </a:p>
          <a:p>
            <a:pPr lvl="1" eaLnBrk="1" hangingPunct="1"/>
            <a:r>
              <a:rPr lang="en-US" dirty="0"/>
              <a:t>A company might purchase an ERP and then all of the functional silos would be on one system, however, this doesn’t happen very often in the real world.  Most organizations require anywhere from 10 to 100 to 1,000 different systems to run their business</a:t>
            </a:r>
          </a:p>
          <a:p>
            <a:pPr lvl="1" eaLnBrk="1" hangingPunct="1"/>
            <a:r>
              <a:rPr lang="en-US" dirty="0"/>
              <a:t>Finding one system that could meet all the needs of an entire organization from billing to sales is almost impossible</a:t>
            </a:r>
          </a:p>
          <a:p>
            <a:pPr lvl="1" eaLnBrk="1" hangingPunct="1"/>
            <a:r>
              <a:rPr lang="en-US" dirty="0"/>
              <a:t>For this reason, the CRM system is the integrator, gathering all of the customer information from the many different system to obtain a single view of the customer</a:t>
            </a:r>
          </a:p>
          <a:p>
            <a:pPr eaLnBrk="1" hangingPunct="1"/>
            <a:r>
              <a:rPr lang="en-US" dirty="0"/>
              <a:t>Personalization is one of the benefits of an analytical CRM system</a:t>
            </a:r>
          </a:p>
          <a:p>
            <a:pPr eaLnBrk="1" hangingPunct="1"/>
            <a:r>
              <a:rPr lang="en-US" dirty="0"/>
              <a:t>Personalization occurs when a Web site can know enough about a person’s likes and dislikes that it can fashion offers that are more likely to appeal to that person</a:t>
            </a:r>
          </a:p>
        </p:txBody>
      </p:sp>
    </p:spTree>
    <p:extLst>
      <p:ext uri="{BB962C8B-B14F-4D97-AF65-F5344CB8AC3E}">
        <p14:creationId xmlns:p14="http://schemas.microsoft.com/office/powerpoint/2010/main" val="865696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Operational CRM technologies for sales, marketing, and customer service departments</a:t>
            </a:r>
          </a:p>
          <a:p>
            <a:pPr>
              <a:spcBef>
                <a:spcPts val="600"/>
              </a:spcBef>
              <a:spcAft>
                <a:spcPts val="600"/>
              </a:spcAft>
            </a:pPr>
            <a:r>
              <a:rPr lang="en-US" sz="2800" b="1" dirty="0"/>
              <a:t>Marketing and operational CRM technology</a:t>
            </a:r>
          </a:p>
          <a:p>
            <a:pPr lvl="1">
              <a:spcBef>
                <a:spcPts val="600"/>
              </a:spcBef>
              <a:spcAft>
                <a:spcPts val="600"/>
              </a:spcAft>
            </a:pPr>
            <a:r>
              <a:rPr lang="en-US" sz="2400" dirty="0"/>
              <a:t>List generator, campaign management, cross-selling and up-selling</a:t>
            </a:r>
          </a:p>
          <a:p>
            <a:pPr>
              <a:spcBef>
                <a:spcPts val="600"/>
              </a:spcBef>
              <a:spcAft>
                <a:spcPts val="600"/>
              </a:spcAft>
            </a:pPr>
            <a:r>
              <a:rPr lang="en-US" sz="2800" b="1" dirty="0"/>
              <a:t>Sales and operational CRM technology</a:t>
            </a:r>
          </a:p>
          <a:p>
            <a:pPr lvl="1">
              <a:spcBef>
                <a:spcPts val="600"/>
              </a:spcBef>
              <a:spcAft>
                <a:spcPts val="600"/>
              </a:spcAft>
            </a:pPr>
            <a:r>
              <a:rPr lang="en-US" sz="2400" dirty="0"/>
              <a:t>Sales management, contact management, opportunity management</a:t>
            </a:r>
          </a:p>
          <a:p>
            <a:pPr>
              <a:spcBef>
                <a:spcPts val="600"/>
              </a:spcBef>
              <a:spcAft>
                <a:spcPts val="600"/>
              </a:spcAft>
            </a:pPr>
            <a:r>
              <a:rPr lang="en-US" sz="2800" b="1" dirty="0"/>
              <a:t>Customer service and operational CRM technology</a:t>
            </a:r>
          </a:p>
          <a:p>
            <a:pPr lvl="1">
              <a:spcBef>
                <a:spcPts val="600"/>
              </a:spcBef>
              <a:spcAft>
                <a:spcPts val="600"/>
              </a:spcAft>
            </a:pPr>
            <a:r>
              <a:rPr lang="en-US" sz="2400" dirty="0"/>
              <a:t>Contact center, Web-based self-service, call scripting</a:t>
            </a: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1C2C793-E09A-4A71-8DCB-85668B3A5733}" type="slidenum">
              <a:rPr lang="en-US" smtClean="0"/>
              <a:pPr eaLnBrk="1" hangingPunct="1"/>
              <a:t>37</a:t>
            </a:fld>
            <a:endParaRPr lang="en-US" dirty="0"/>
          </a:p>
        </p:txBody>
      </p:sp>
    </p:spTree>
    <p:extLst>
      <p:ext uri="{BB962C8B-B14F-4D97-AF65-F5344CB8AC3E}">
        <p14:creationId xmlns:p14="http://schemas.microsoft.com/office/powerpoint/2010/main" val="2326923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616041C-DEA0-4339-8F52-B15D00EB1D27}" type="slidenum">
              <a:rPr lang="en-US" smtClean="0"/>
              <a:pPr eaLnBrk="1" hangingPunct="1"/>
              <a:t>38</a:t>
            </a:fld>
            <a:endParaRPr lang="en-US"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How many of you are marketing majors?</a:t>
            </a:r>
          </a:p>
          <a:p>
            <a:pPr eaLnBrk="1" hangingPunct="1"/>
            <a:r>
              <a:rPr lang="en-US" dirty="0"/>
              <a:t>Do you anticipate using these types of technologies in the marketing department?</a:t>
            </a:r>
          </a:p>
        </p:txBody>
      </p:sp>
    </p:spTree>
    <p:extLst>
      <p:ext uri="{BB962C8B-B14F-4D97-AF65-F5344CB8AC3E}">
        <p14:creationId xmlns:p14="http://schemas.microsoft.com/office/powerpoint/2010/main" val="340900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EBD2EC3-66E5-440D-A789-59C1B7605A98}" type="slidenum">
              <a:rPr lang="en-US" smtClean="0"/>
              <a:pPr eaLnBrk="1" hangingPunct="1"/>
              <a:t>39</a:t>
            </a:fld>
            <a:endParaRPr lang="en-US"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Walk your students through the sales process displayed in the above figure</a:t>
            </a:r>
          </a:p>
          <a:p>
            <a:r>
              <a:rPr lang="en-US" dirty="0"/>
              <a:t>Ask your students how they could use Microsoft CRM to help a start-up business grow and increase sales</a:t>
            </a:r>
          </a:p>
        </p:txBody>
      </p:sp>
    </p:spTree>
    <p:extLst>
      <p:ext uri="{BB962C8B-B14F-4D97-AF65-F5344CB8AC3E}">
        <p14:creationId xmlns:p14="http://schemas.microsoft.com/office/powerpoint/2010/main" val="124121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4B07EAA-6AD8-44C3-9636-A715A4DA6217}" type="slidenum">
              <a:rPr lang="en-US" smtClean="0"/>
              <a:pPr eaLnBrk="1" hangingPunct="1"/>
              <a:t>40</a:t>
            </a:fld>
            <a:endParaRPr lang="en-US" dirty="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0" indent="0" eaLnBrk="1" hangingPunct="1">
              <a:lnSpc>
                <a:spcPct val="90000"/>
              </a:lnSpc>
              <a:spcBef>
                <a:spcPts val="600"/>
              </a:spcBef>
              <a:spcAft>
                <a:spcPts val="600"/>
              </a:spcAft>
            </a:pPr>
            <a:r>
              <a:rPr lang="en-US" sz="1000" b="1" dirty="0"/>
              <a:t>Sales management CRM system</a:t>
            </a:r>
            <a:r>
              <a:rPr lang="en-US" sz="1000" dirty="0"/>
              <a:t>: Automates each phase of the sales process, helping individual sales representatives coordinate and organize all of their accounts</a:t>
            </a:r>
          </a:p>
          <a:p>
            <a:pPr marL="0" lvl="0" indent="0" eaLnBrk="1" hangingPunct="1">
              <a:lnSpc>
                <a:spcPct val="90000"/>
              </a:lnSpc>
              <a:spcBef>
                <a:spcPts val="600"/>
              </a:spcBef>
              <a:spcAft>
                <a:spcPts val="600"/>
              </a:spcAft>
            </a:pPr>
            <a:r>
              <a:rPr lang="en-US" sz="1000" b="1" dirty="0"/>
              <a:t>Contact management CRM system</a:t>
            </a:r>
            <a:r>
              <a:rPr lang="en-US" sz="1000" dirty="0"/>
              <a:t>: Maintains customer contact information and identifies prospective customers for future sales </a:t>
            </a:r>
          </a:p>
          <a:p>
            <a:pPr marL="0" lvl="0" indent="0" eaLnBrk="1" hangingPunct="1">
              <a:lnSpc>
                <a:spcPct val="90000"/>
              </a:lnSpc>
              <a:spcBef>
                <a:spcPts val="600"/>
              </a:spcBef>
              <a:spcAft>
                <a:spcPts val="600"/>
              </a:spcAft>
            </a:pPr>
            <a:r>
              <a:rPr lang="en-US" sz="1000" b="1" dirty="0"/>
              <a:t>Opportunity management CRM systems</a:t>
            </a:r>
            <a:r>
              <a:rPr lang="en-US" sz="1000" dirty="0"/>
              <a:t>: Targets sales opportunities by finding new customers or companies for future sales</a:t>
            </a:r>
            <a:endParaRPr lang="en-US" dirty="0"/>
          </a:p>
        </p:txBody>
      </p:sp>
    </p:spTree>
    <p:extLst>
      <p:ext uri="{BB962C8B-B14F-4D97-AF65-F5344CB8AC3E}">
        <p14:creationId xmlns:p14="http://schemas.microsoft.com/office/powerpoint/2010/main" val="1762696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73D0CBC-9358-4B75-B327-0F804D06B95D}" type="slidenum">
              <a:rPr lang="en-US" smtClean="0"/>
              <a:pPr eaLnBrk="1" hangingPunct="1"/>
              <a:t>41</a:t>
            </a:fld>
            <a:endParaRPr lang="en-US" dirty="0"/>
          </a:p>
        </p:txBody>
      </p:sp>
      <p:sp>
        <p:nvSpPr>
          <p:cNvPr id="106499"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ln/>
        </p:spPr>
        <p:txBody>
          <a:bodyPr/>
          <a:lstStyle/>
          <a:p>
            <a:pPr marL="190500" indent="-190500" eaLnBrk="1" hangingPunct="1">
              <a:buFontTx/>
              <a:buAutoNum type="arabicPeriod"/>
              <a:defRPr/>
            </a:pPr>
            <a:r>
              <a:rPr lang="en-US" b="1" i="0" dirty="0"/>
              <a:t>Contact center (call center)</a:t>
            </a:r>
            <a:r>
              <a:rPr lang="en-US" b="0" i="0" dirty="0"/>
              <a:t>:</a:t>
            </a:r>
            <a:r>
              <a:rPr lang="en-US" b="0" i="0" baseline="0" dirty="0"/>
              <a:t> </a:t>
            </a:r>
            <a:r>
              <a:rPr lang="en-US" i="0" dirty="0"/>
              <a:t>where CSRs answer customer inquiries and respond to problems through different touchpoints </a:t>
            </a:r>
          </a:p>
          <a:p>
            <a:pPr marL="190500" indent="-190500" eaLnBrk="1" hangingPunct="1">
              <a:buFontTx/>
              <a:buAutoNum type="arabicPeriod"/>
              <a:defRPr/>
            </a:pPr>
            <a:r>
              <a:rPr lang="en-US" b="1" i="0" dirty="0"/>
              <a:t>Web-based self-service system:</a:t>
            </a:r>
            <a:r>
              <a:rPr lang="en-US" i="0" dirty="0"/>
              <a:t> allow customers to use the Web to find answers to their questions or solutions to their problems</a:t>
            </a:r>
          </a:p>
          <a:p>
            <a:pPr marL="708025" lvl="2" indent="-190500" eaLnBrk="1" hangingPunct="1">
              <a:defRPr/>
            </a:pPr>
            <a:r>
              <a:rPr lang="en-US" sz="1200" b="1" i="0" dirty="0"/>
              <a:t>Click-to-talk</a:t>
            </a:r>
            <a:r>
              <a:rPr lang="en-US" sz="1200" i="0" dirty="0"/>
              <a:t>:</a:t>
            </a:r>
            <a:r>
              <a:rPr lang="en-US" sz="1200" i="0" baseline="0" dirty="0"/>
              <a:t> </a:t>
            </a:r>
            <a:r>
              <a:rPr lang="en-US" sz="1200" i="0" dirty="0"/>
              <a:t>customers click on a button and talk with a CSR via the Internet</a:t>
            </a:r>
          </a:p>
          <a:p>
            <a:pPr marL="190500" indent="-190500" eaLnBrk="1" hangingPunct="1">
              <a:buFontTx/>
              <a:buAutoNum type="arabicPeriod"/>
              <a:defRPr/>
            </a:pPr>
            <a:r>
              <a:rPr lang="en-US" b="1" i="0" dirty="0"/>
              <a:t>Call scripting system</a:t>
            </a:r>
            <a:r>
              <a:rPr lang="en-US" b="0" i="0" dirty="0"/>
              <a:t>:</a:t>
            </a:r>
            <a:r>
              <a:rPr lang="en-US" b="0" i="0" baseline="0" dirty="0"/>
              <a:t> </a:t>
            </a:r>
            <a:r>
              <a:rPr lang="en-US" i="0" dirty="0"/>
              <a:t>access organizational databases that track similar issues or questions and automatically generate the details to the CSR who can then relay them to the customer</a:t>
            </a:r>
          </a:p>
          <a:p>
            <a:pPr marL="190500" indent="-190500" eaLnBrk="1" hangingPunct="1">
              <a:defRPr/>
            </a:pPr>
            <a:r>
              <a:rPr lang="en-US" i="0" dirty="0"/>
              <a:t>Documedics is a health care consulting company that provides reimbursement information about pharmaceutical products to patients and health care professionals. The company currently supports inquiries for 12 pharmaceutical companies and receives over 30,000 customer calls per month. Originally, the company had a data file for each patient and for each pharmaceutical company. This inefficient process resulted in the potential for a single patient to have up to 12 different information files if the patient was a client of all 12 pharmaceutical companies. To answer customer questions, a CSR had to download each customer file causing tremendous inefficiencies and confusion.</a:t>
            </a:r>
          </a:p>
          <a:p>
            <a:pPr>
              <a:defRPr/>
            </a:pPr>
            <a:r>
              <a:rPr lang="en-US" b="1" i="0" dirty="0"/>
              <a:t>Automatic call distribution: </a:t>
            </a:r>
            <a:r>
              <a:rPr lang="en-US" i="0" dirty="0"/>
              <a:t>A phone switch routes inbound calls to available agents.</a:t>
            </a:r>
          </a:p>
          <a:p>
            <a:pPr>
              <a:defRPr/>
            </a:pPr>
            <a:r>
              <a:rPr lang="en-US" b="1" i="0" dirty="0"/>
              <a:t>Interactive voice response (IVR): </a:t>
            </a:r>
            <a:r>
              <a:rPr lang="en-US" i="0" dirty="0"/>
              <a:t>Directs customers to use touch-tone phones or keywords to navigate or provide information.</a:t>
            </a:r>
          </a:p>
          <a:p>
            <a:pPr>
              <a:defRPr/>
            </a:pPr>
            <a:r>
              <a:rPr lang="en-US" b="1" i="0" dirty="0"/>
              <a:t>Predictive dialing: </a:t>
            </a:r>
            <a:r>
              <a:rPr lang="en-US" i="0" dirty="0"/>
              <a:t>Automatically dials outbound calls and when someone answers, the call is forwarded to an available agent.</a:t>
            </a:r>
          </a:p>
          <a:p>
            <a:pPr eaLnBrk="1" hangingPunct="1">
              <a:defRPr/>
            </a:pPr>
            <a:r>
              <a:rPr lang="en-US" i="0" dirty="0"/>
              <a:t>A contact center is part of the customer service department and falls into the category of operational CRM</a:t>
            </a:r>
          </a:p>
          <a:p>
            <a:pPr eaLnBrk="1" hangingPunct="1">
              <a:defRPr/>
            </a:pPr>
            <a:r>
              <a:rPr lang="en-US" i="0" dirty="0"/>
              <a:t>A contact center (call center) is where CSRs answer customer inquiries and respond to problems through different touchpoints</a:t>
            </a:r>
          </a:p>
          <a:p>
            <a:pPr eaLnBrk="1" hangingPunct="1">
              <a:defRPr/>
            </a:pPr>
            <a:r>
              <a:rPr lang="en-US" i="0" dirty="0"/>
              <a:t>A contact center is one of the best assets a customer-driven organization can have because maintaining a high level of customer support is critical to obtaining and retaining customers</a:t>
            </a:r>
          </a:p>
          <a:p>
            <a:pPr eaLnBrk="1" hangingPunct="1">
              <a:defRPr/>
            </a:pPr>
            <a:r>
              <a:rPr lang="en-US" i="0" dirty="0"/>
              <a:t>Automatic call distribution, IVR, and predictive dialing are only three of many different systems available to help an organization automate its contact centers</a:t>
            </a:r>
          </a:p>
        </p:txBody>
      </p:sp>
    </p:spTree>
    <p:extLst>
      <p:ext uri="{BB962C8B-B14F-4D97-AF65-F5344CB8AC3E}">
        <p14:creationId xmlns:p14="http://schemas.microsoft.com/office/powerpoint/2010/main" val="562685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860B230-F56C-479F-826D-1CC412F65664}" type="slidenum">
              <a:rPr lang="en-US" smtClean="0"/>
              <a:pPr eaLnBrk="1" hangingPunct="1"/>
              <a:t>42</a:t>
            </a:fld>
            <a:endParaRPr lang="en-US"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Analytical CRM has the ability to provide an organization with information about their customers that was previously impossible to locate, and the resulting payback can be tremendous.</a:t>
            </a:r>
          </a:p>
        </p:txBody>
      </p:sp>
    </p:spTree>
    <p:extLst>
      <p:ext uri="{BB962C8B-B14F-4D97-AF65-F5344CB8AC3E}">
        <p14:creationId xmlns:p14="http://schemas.microsoft.com/office/powerpoint/2010/main" val="1670047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0EECC11-F671-43DC-A5B1-F1340C1FA3EC}" type="slidenum">
              <a:rPr lang="en-US" smtClean="0"/>
              <a:pPr eaLnBrk="1" hangingPunct="1"/>
              <a:t>5</a:t>
            </a:fld>
            <a:endParaRPr lang="en-US"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b="1" i="0" u="none" strike="noStrike" kern="1200" baseline="0" dirty="0" err="1">
                <a:solidFill>
                  <a:schemeClr val="tx1"/>
                </a:solidFill>
                <a:latin typeface="Albertus (W1)" charset="0"/>
                <a:ea typeface="+mn-ea"/>
                <a:cs typeface="+mn-cs"/>
              </a:rPr>
              <a:t>Eintegration</a:t>
            </a:r>
            <a:r>
              <a:rPr lang="en-US" sz="1000" b="1" i="0" u="none" strike="noStrike" kern="1200" baseline="0" dirty="0">
                <a:solidFill>
                  <a:schemeClr val="tx1"/>
                </a:solidFill>
                <a:latin typeface="Albertus (W1)" charset="0"/>
                <a:ea typeface="+mn-ea"/>
                <a:cs typeface="+mn-cs"/>
              </a:rPr>
              <a:t>:</a:t>
            </a:r>
            <a:r>
              <a:rPr lang="en-US" sz="1000" b="0" i="0" u="none" strike="noStrike" kern="1200" baseline="0" dirty="0">
                <a:solidFill>
                  <a:schemeClr val="tx1"/>
                </a:solidFill>
                <a:latin typeface="Albertus (W1)" charset="0"/>
                <a:ea typeface="+mn-ea"/>
                <a:cs typeface="+mn-cs"/>
              </a:rPr>
              <a:t> use of the Internet to provide customers with the ability to gain personalized information by querying corporate databases and their information sources. </a:t>
            </a:r>
          </a:p>
          <a:p>
            <a:r>
              <a:rPr lang="en-US" sz="1000" b="1" i="0" u="none" strike="noStrike" kern="1200" baseline="0" dirty="0">
                <a:solidFill>
                  <a:schemeClr val="tx1"/>
                </a:solidFill>
                <a:latin typeface="Albertus (W1)" charset="0"/>
                <a:ea typeface="+mn-ea"/>
                <a:cs typeface="+mn-cs"/>
              </a:rPr>
              <a:t>Application integration:</a:t>
            </a:r>
            <a:r>
              <a:rPr lang="en-US" sz="1000" b="0" i="0" u="none" strike="noStrike" kern="1200" baseline="0" dirty="0">
                <a:solidFill>
                  <a:schemeClr val="tx1"/>
                </a:solidFill>
                <a:latin typeface="Albertus (W1)" charset="0"/>
                <a:ea typeface="+mn-ea"/>
                <a:cs typeface="+mn-cs"/>
              </a:rPr>
              <a:t> integration of a company’s existing management information systems. </a:t>
            </a:r>
          </a:p>
          <a:p>
            <a:r>
              <a:rPr lang="en-US" sz="1000" b="1" i="0" u="none" strike="noStrike" kern="1200" baseline="0" dirty="0">
                <a:solidFill>
                  <a:schemeClr val="tx1"/>
                </a:solidFill>
                <a:latin typeface="Albertus (W1)" charset="0"/>
                <a:ea typeface="+mn-ea"/>
                <a:cs typeface="+mn-cs"/>
              </a:rPr>
              <a:t>Data integration:</a:t>
            </a:r>
            <a:r>
              <a:rPr lang="en-US" sz="1000" b="0" i="0" u="none" strike="noStrike" kern="1200" baseline="0" dirty="0">
                <a:solidFill>
                  <a:schemeClr val="tx1"/>
                </a:solidFill>
                <a:latin typeface="Albertus (W1)" charset="0"/>
                <a:ea typeface="+mn-ea"/>
                <a:cs typeface="+mn-cs"/>
              </a:rPr>
              <a:t> integration of data from multiple sources, which provides a unified view of all data</a:t>
            </a:r>
          </a:p>
          <a:p>
            <a:r>
              <a:rPr lang="en-US" sz="2400" b="1" dirty="0"/>
              <a:t>Forward integration</a:t>
            </a:r>
            <a:r>
              <a:rPr lang="en-US" sz="2400" b="0" dirty="0"/>
              <a:t>:</a:t>
            </a:r>
            <a:r>
              <a:rPr lang="en-US" sz="2400" dirty="0"/>
              <a:t> </a:t>
            </a:r>
            <a:r>
              <a:rPr lang="en-US" sz="1000" b="0" i="0" u="none" strike="noStrike" kern="1200" baseline="0" dirty="0">
                <a:solidFill>
                  <a:schemeClr val="tx1"/>
                </a:solidFill>
                <a:latin typeface="Albertus (W1)" charset="0"/>
                <a:ea typeface="+mn-ea"/>
                <a:cs typeface="+mn-cs"/>
              </a:rPr>
              <a:t>sends information entered into a given system automatically to all downstream systems and processes. </a:t>
            </a:r>
          </a:p>
          <a:p>
            <a:r>
              <a:rPr lang="en-US" sz="1000" b="1" dirty="0"/>
              <a:t>Backward integration</a:t>
            </a:r>
            <a:r>
              <a:rPr lang="en-US" sz="1000" b="0" dirty="0"/>
              <a:t>:</a:t>
            </a:r>
            <a:r>
              <a:rPr lang="en-US" sz="1100" b="1" i="1" u="none" strike="noStrike" kern="1200" baseline="0" dirty="0">
                <a:solidFill>
                  <a:schemeClr val="tx1"/>
                </a:solidFill>
                <a:latin typeface="Albertus (W1)" charset="0"/>
                <a:ea typeface="+mn-ea"/>
                <a:cs typeface="+mn-cs"/>
              </a:rPr>
              <a:t> </a:t>
            </a:r>
            <a:r>
              <a:rPr lang="en-US" sz="1100" b="0" i="0" u="none" strike="noStrike" kern="1200" baseline="0" dirty="0">
                <a:solidFill>
                  <a:schemeClr val="tx1"/>
                </a:solidFill>
                <a:latin typeface="Albertus (W1)" charset="0"/>
                <a:ea typeface="+mn-ea"/>
                <a:cs typeface="+mn-cs"/>
              </a:rPr>
              <a:t>sends information entered </a:t>
            </a:r>
            <a:r>
              <a:rPr lang="en-US" sz="1000" b="0" i="0" u="none" strike="noStrike" kern="1200" baseline="0" dirty="0">
                <a:solidFill>
                  <a:schemeClr val="tx1"/>
                </a:solidFill>
                <a:latin typeface="Albertus (W1)" charset="0"/>
                <a:ea typeface="+mn-ea"/>
                <a:cs typeface="+mn-cs"/>
              </a:rPr>
              <a:t>into a given system automatically to all upstream systems and processes</a:t>
            </a:r>
          </a:p>
          <a:p>
            <a:r>
              <a:rPr lang="en-US" dirty="0"/>
              <a:t>One of the biggest benefits of integration is that organizations only have to enter information into the systems once and it is automatically sent to all of the other systems throughout the organization</a:t>
            </a:r>
          </a:p>
          <a:p>
            <a:pPr eaLnBrk="1" hangingPunct="1"/>
            <a:r>
              <a:rPr lang="en-US" dirty="0"/>
              <a:t>This feature alone creates huge advantages for organizations because it reduces information redundancy and ensures accuracy and completeness</a:t>
            </a:r>
          </a:p>
          <a:p>
            <a:pPr eaLnBrk="1" hangingPunct="1"/>
            <a:r>
              <a:rPr lang="en-US" dirty="0"/>
              <a:t>Without integrations an organization would have to enter information into every single system that requires the information from marketing and sales to billing and customer service</a:t>
            </a:r>
          </a:p>
          <a:p>
            <a:pPr eaLnBrk="1" hangingPunct="1"/>
            <a:r>
              <a:rPr lang="en-US" dirty="0"/>
              <a:t>For example, customer information would have to be manually entered into the marketing, sales, ordering, inventory, billing, and shipping databases.  (Each of these systems are separate and would have their own database,</a:t>
            </a:r>
            <a:r>
              <a:rPr lang="en-US" baseline="0" dirty="0"/>
              <a:t> </a:t>
            </a:r>
            <a:r>
              <a:rPr lang="en-US" dirty="0"/>
              <a:t>if the company doesn’t have a complete ERP installed.) </a:t>
            </a:r>
          </a:p>
          <a:p>
            <a:pPr eaLnBrk="1" hangingPunct="1"/>
            <a:r>
              <a:rPr lang="en-US" dirty="0"/>
              <a:t>Entering the same customer information into multiple systems is redundant, and chances of making a mistake in one of the systems is high</a:t>
            </a:r>
          </a:p>
          <a:p>
            <a:pPr eaLnBrk="1" hangingPunct="1"/>
            <a:r>
              <a:rPr lang="en-US" dirty="0"/>
              <a:t>Integrations offer many advantages, but for the most part, the automated flow of information among separate systems is the biggest benefit</a:t>
            </a:r>
          </a:p>
        </p:txBody>
      </p:sp>
    </p:spTree>
    <p:extLst>
      <p:ext uri="{BB962C8B-B14F-4D97-AF65-F5344CB8AC3E}">
        <p14:creationId xmlns:p14="http://schemas.microsoft.com/office/powerpoint/2010/main" val="2237549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5548F4A-AC1E-42E3-B400-02F623AAC6BE}" type="slidenum">
              <a:rPr lang="en-US" smtClean="0"/>
              <a:pPr eaLnBrk="1" hangingPunct="1"/>
              <a:t>43</a:t>
            </a:fld>
            <a:endParaRPr lang="en-US"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0" indent="0" eaLnBrk="1" hangingPunct="1">
              <a:lnSpc>
                <a:spcPct val="90000"/>
              </a:lnSpc>
            </a:pPr>
            <a:r>
              <a:rPr lang="en-US" sz="2400" b="1" i="0" dirty="0"/>
              <a:t>  Supplier relationship management (SRM)</a:t>
            </a:r>
            <a:r>
              <a:rPr lang="en-US" sz="2400" b="0" i="0" dirty="0"/>
              <a:t>:</a:t>
            </a:r>
            <a:r>
              <a:rPr lang="en-US" sz="2400" i="0" dirty="0"/>
              <a:t> focuses on keeping suppliers satisfied by evaluating and categorizing suppliers for different projects, which optimizes supplier selection</a:t>
            </a:r>
          </a:p>
          <a:p>
            <a:pPr marL="0" lvl="0" indent="0" eaLnBrk="1" hangingPunct="1">
              <a:lnSpc>
                <a:spcPct val="90000"/>
              </a:lnSpc>
            </a:pPr>
            <a:r>
              <a:rPr lang="en-US" sz="2400" b="1" i="0" dirty="0"/>
              <a:t>  Partner relationship management (PRM):</a:t>
            </a:r>
            <a:r>
              <a:rPr lang="en-US" sz="2400" i="0" dirty="0"/>
              <a:t> focuses on keeping vendors satisfied by managing alliance partner and reseller relationship that provide customers with the optimal sales channel</a:t>
            </a:r>
          </a:p>
          <a:p>
            <a:pPr marL="0" lvl="0" indent="0" eaLnBrk="1" hangingPunct="1">
              <a:lnSpc>
                <a:spcPct val="90000"/>
              </a:lnSpc>
            </a:pPr>
            <a:r>
              <a:rPr lang="en-US" sz="2400" b="1" i="0" dirty="0"/>
              <a:t>  Employee relationship management (ERM):</a:t>
            </a:r>
            <a:r>
              <a:rPr lang="en-US" sz="2400" i="0" dirty="0"/>
              <a:t> provides employees with a subset of CRM applications available through a Web browser</a:t>
            </a:r>
            <a:endParaRPr lang="en-US" i="0" dirty="0"/>
          </a:p>
          <a:p>
            <a:pPr eaLnBrk="1" hangingPunct="1"/>
            <a:r>
              <a:rPr lang="en-US" i="0" dirty="0"/>
              <a:t>Supplier relationship management (SRM) focuses </a:t>
            </a:r>
            <a:r>
              <a:rPr lang="en-US" dirty="0"/>
              <a:t>on keeping suppliers satisfied by evaluating and categorizing suppliers for different projects, which optimizes supplier selection.  SRM applications help companies analyze vendors based on a number of key variables including strategy, business goals, prices, and markets.  The company can then determine the best supplier to collaborate with and can work on developing strong supplier relationships with that supplier.  The partners can then work together to streamline processes, outsource services, and provide products that they could not provide individually.</a:t>
            </a:r>
          </a:p>
          <a:p>
            <a:pPr eaLnBrk="1" hangingPunct="1"/>
            <a:r>
              <a:rPr lang="en-US" dirty="0"/>
              <a:t>Partner relationship management (PRM) focuses on keeping vendors satisfied by managing alliance partner and reseller relationships that provide customers with the optimal sales channel.  PRM’s business strategy is to select and manage partners to optimize their long-term value to an organization.  In effect, it means picking the right partners, working with them to help them be successful in dealing with mutual customers, and ensuring that partners and the ultimate end customers are satisfied and successful.</a:t>
            </a:r>
          </a:p>
          <a:p>
            <a:pPr eaLnBrk="1" hangingPunct="1"/>
            <a:r>
              <a:rPr lang="en-US" dirty="0"/>
              <a:t>Employee relationship management (ERM) provides employees with a subset of CRM applications available through a Web browser.  Many ERM applications assist the employee in dealing with customers by providing detailed information on company products, services, and customer orders.  ERM applications typically offer expense tracking, project management tracking, performance appraisals, training, benefits, and company news. </a:t>
            </a:r>
          </a:p>
        </p:txBody>
      </p:sp>
    </p:spTree>
    <p:extLst>
      <p:ext uri="{BB962C8B-B14F-4D97-AF65-F5344CB8AC3E}">
        <p14:creationId xmlns:p14="http://schemas.microsoft.com/office/powerpoint/2010/main" val="3269804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EE83E4C-21D8-4451-8733-FFF964537046}" type="slidenum">
              <a:rPr lang="en-US" smtClean="0"/>
              <a:pPr eaLnBrk="1" hangingPunct="1"/>
              <a:t>44</a:t>
            </a:fld>
            <a:endParaRPr lang="en-US" dirty="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This section covers:</a:t>
            </a:r>
          </a:p>
          <a:p>
            <a:pPr lvl="1" eaLnBrk="1" hangingPunct="1"/>
            <a:r>
              <a:rPr lang="en-US" dirty="0"/>
              <a:t>Core ERP components</a:t>
            </a:r>
          </a:p>
          <a:p>
            <a:pPr lvl="1" eaLnBrk="1" hangingPunct="1"/>
            <a:r>
              <a:rPr lang="en-US" dirty="0"/>
              <a:t>Extended ERP components</a:t>
            </a:r>
          </a:p>
          <a:p>
            <a:pPr lvl="1" eaLnBrk="1" hangingPunct="1"/>
            <a:r>
              <a:rPr lang="en-US" dirty="0"/>
              <a:t>ERP benefits </a:t>
            </a:r>
          </a:p>
          <a:p>
            <a:pPr lvl="1" eaLnBrk="1" hangingPunct="1"/>
            <a:r>
              <a:rPr lang="en-US" dirty="0"/>
              <a:t>ERP risks</a:t>
            </a:r>
          </a:p>
          <a:p>
            <a:pPr lvl="1" eaLnBrk="1" hangingPunct="1"/>
            <a:r>
              <a:rPr lang="en-US" dirty="0"/>
              <a:t>Future of ERP</a:t>
            </a:r>
          </a:p>
        </p:txBody>
      </p:sp>
    </p:spTree>
    <p:extLst>
      <p:ext uri="{BB962C8B-B14F-4D97-AF65-F5344CB8AC3E}">
        <p14:creationId xmlns:p14="http://schemas.microsoft.com/office/powerpoint/2010/main" val="2493034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5AF1A3B-1816-45FA-B129-C4C27B66790C}" type="slidenum">
              <a:rPr lang="en-US" smtClean="0"/>
              <a:pPr eaLnBrk="1" hangingPunct="1"/>
              <a:t>45</a:t>
            </a:fld>
            <a:endParaRPr lang="en-US"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kern="1200" dirty="0">
                <a:solidFill>
                  <a:schemeClr val="tx1"/>
                </a:solidFill>
                <a:effectLst/>
                <a:latin typeface="Albertus (W1)" charset="0"/>
                <a:ea typeface="+mn-ea"/>
                <a:cs typeface="+mn-cs"/>
              </a:rPr>
              <a:t>The world's ten largest ERP implementation successful cases </a:t>
            </a:r>
          </a:p>
          <a:p>
            <a:pPr marL="461962" lvl="1" indent="-228600">
              <a:buFont typeface="+mj-lt"/>
              <a:buAutoNum type="arabicPeriod"/>
            </a:pPr>
            <a:r>
              <a:rPr lang="en-US" sz="1000" kern="1200" dirty="0">
                <a:solidFill>
                  <a:schemeClr val="tx1"/>
                </a:solidFill>
                <a:effectLst/>
                <a:latin typeface="Albertus (W1)" charset="0"/>
                <a:ea typeface="+mn-ea"/>
                <a:cs typeface="+mn-cs"/>
              </a:rPr>
              <a:t>The aluminum company (Alcoa) </a:t>
            </a:r>
          </a:p>
          <a:p>
            <a:pPr marL="461962" lvl="1" indent="-228600">
              <a:buFont typeface="+mj-lt"/>
              <a:buAutoNum type="arabicPeriod"/>
            </a:pPr>
            <a:r>
              <a:rPr lang="en-US" sz="1000" kern="1200" dirty="0">
                <a:solidFill>
                  <a:schemeClr val="tx1"/>
                </a:solidFill>
                <a:effectLst/>
                <a:latin typeface="Albertus (W1)" charset="0"/>
                <a:ea typeface="+mn-ea"/>
                <a:cs typeface="+mn-cs"/>
              </a:rPr>
              <a:t>Germany BASF company (BASF Aktiengesellschaft) </a:t>
            </a:r>
          </a:p>
          <a:p>
            <a:pPr marL="461962" lvl="1" indent="-228600">
              <a:buFont typeface="+mj-lt"/>
              <a:buAutoNum type="arabicPeriod"/>
            </a:pPr>
            <a:r>
              <a:rPr lang="en-US" sz="1000" kern="1200" dirty="0">
                <a:solidFill>
                  <a:schemeClr val="tx1"/>
                </a:solidFill>
                <a:effectLst/>
                <a:latin typeface="Albertus (W1)" charset="0"/>
                <a:ea typeface="+mn-ea"/>
                <a:cs typeface="+mn-cs"/>
              </a:rPr>
              <a:t>the first Capital Financial company (Capital One Financial Corp.) </a:t>
            </a:r>
          </a:p>
          <a:p>
            <a:pPr marL="461962" lvl="1" indent="-228600">
              <a:buFont typeface="+mj-lt"/>
              <a:buAutoNum type="arabicPeriod"/>
            </a:pPr>
            <a:r>
              <a:rPr lang="en-US" sz="1000" kern="1200" dirty="0">
                <a:solidFill>
                  <a:schemeClr val="tx1"/>
                </a:solidFill>
                <a:effectLst/>
                <a:latin typeface="Albertus (W1)" charset="0"/>
                <a:ea typeface="+mn-ea"/>
                <a:cs typeface="+mn-cs"/>
              </a:rPr>
              <a:t>Colgate-palm company (Colgate-Palmolive) </a:t>
            </a:r>
          </a:p>
          <a:p>
            <a:pPr marL="461962" lvl="1" indent="-228600">
              <a:buFont typeface="+mj-lt"/>
              <a:buAutoNum type="arabicPeriod"/>
            </a:pPr>
            <a:r>
              <a:rPr lang="en-US" sz="1000" kern="1200" dirty="0">
                <a:solidFill>
                  <a:schemeClr val="tx1"/>
                </a:solidFill>
                <a:effectLst/>
                <a:latin typeface="Albertus (W1)" charset="0"/>
                <a:ea typeface="+mn-ea"/>
                <a:cs typeface="+mn-cs"/>
              </a:rPr>
              <a:t>DaimlerChrysler (DaimlerChrysler) </a:t>
            </a:r>
          </a:p>
          <a:p>
            <a:pPr marL="461962" lvl="1" indent="-228600">
              <a:buFont typeface="+mj-lt"/>
              <a:buAutoNum type="arabicPeriod"/>
            </a:pPr>
            <a:r>
              <a:rPr lang="en-US" sz="1000" kern="1200" dirty="0">
                <a:solidFill>
                  <a:schemeClr val="tx1"/>
                </a:solidFill>
                <a:effectLst/>
                <a:latin typeface="Albertus (W1)" charset="0"/>
                <a:ea typeface="+mn-ea"/>
                <a:cs typeface="+mn-cs"/>
              </a:rPr>
              <a:t>Del have food company, Del Monte Foods) </a:t>
            </a:r>
          </a:p>
          <a:p>
            <a:pPr marL="461962" lvl="1" indent="-228600">
              <a:buFont typeface="+mj-lt"/>
              <a:buAutoNum type="arabicPeriod"/>
            </a:pPr>
            <a:r>
              <a:rPr lang="en-US" sz="1000" kern="1200" dirty="0">
                <a:solidFill>
                  <a:schemeClr val="tx1"/>
                </a:solidFill>
                <a:effectLst/>
                <a:latin typeface="Albertus (W1)" charset="0"/>
                <a:ea typeface="+mn-ea"/>
                <a:cs typeface="+mn-cs"/>
              </a:rPr>
              <a:t>the Dow Corning company (Dow Corning) </a:t>
            </a:r>
          </a:p>
          <a:p>
            <a:pPr marL="461962" lvl="1" indent="-228600">
              <a:buFont typeface="+mj-lt"/>
              <a:buAutoNum type="arabicPeriod"/>
            </a:pPr>
            <a:r>
              <a:rPr lang="en-US" sz="1000" kern="1200" dirty="0">
                <a:solidFill>
                  <a:schemeClr val="tx1"/>
                </a:solidFill>
                <a:effectLst/>
                <a:latin typeface="Albertus (W1)" charset="0"/>
                <a:ea typeface="+mn-ea"/>
                <a:cs typeface="+mn-cs"/>
              </a:rPr>
              <a:t>FedEx air company (FedEx) </a:t>
            </a:r>
          </a:p>
          <a:p>
            <a:pPr marL="461962" lvl="1" indent="-228600">
              <a:buFont typeface="+mj-lt"/>
              <a:buAutoNum type="arabicPeriod"/>
            </a:pPr>
            <a:r>
              <a:rPr lang="en-US" sz="1000" kern="1200" dirty="0">
                <a:solidFill>
                  <a:schemeClr val="tx1"/>
                </a:solidFill>
                <a:effectLst/>
                <a:latin typeface="Albertus (W1)" charset="0"/>
                <a:ea typeface="+mn-ea"/>
                <a:cs typeface="+mn-cs"/>
              </a:rPr>
              <a:t>the Home Depot corporation (Home Depot) </a:t>
            </a:r>
          </a:p>
          <a:p>
            <a:pPr marL="461962" lvl="1" indent="-228600">
              <a:buFont typeface="+mj-lt"/>
              <a:buAutoNum type="arabicPeriod"/>
            </a:pPr>
            <a:r>
              <a:rPr lang="en-US" sz="1000" kern="1200" dirty="0">
                <a:solidFill>
                  <a:schemeClr val="tx1"/>
                </a:solidFill>
                <a:effectLst/>
                <a:latin typeface="Albertus (W1)" charset="0"/>
                <a:ea typeface="+mn-ea"/>
                <a:cs typeface="+mn-cs"/>
              </a:rPr>
              <a:t>Whirlpool company (Whirlpool)</a:t>
            </a:r>
          </a:p>
        </p:txBody>
      </p:sp>
    </p:spTree>
    <p:extLst>
      <p:ext uri="{BB962C8B-B14F-4D97-AF65-F5344CB8AC3E}">
        <p14:creationId xmlns:p14="http://schemas.microsoft.com/office/powerpoint/2010/main" val="1287567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true benefit of an ERP system is its ability take the many different forms of data from across the different organizational systems and correlate, aggregate, and provide an enterprisewide view of organizational information</a:t>
            </a:r>
          </a:p>
          <a:p>
            <a:pPr eaLnBrk="1" hangingPunct="1"/>
            <a:r>
              <a:rPr lang="en-US" dirty="0"/>
              <a:t>The two previous spreadsheets display examples of differences in data that can be fixed by using an ERP system</a:t>
            </a:r>
          </a:p>
          <a:p>
            <a:pPr eaLnBrk="1" hangingPunct="1"/>
            <a:r>
              <a:rPr lang="en-US" dirty="0"/>
              <a:t>Ask your students why it is important to have an enterprisewide view of data?</a:t>
            </a:r>
          </a:p>
          <a:p>
            <a:pPr lvl="1" eaLnBrk="1" hangingPunct="1"/>
            <a:r>
              <a:rPr lang="en-US" dirty="0"/>
              <a:t>Without understanding how all of the different divisions, products, departments, etc. are operating you cannot run the business</a:t>
            </a:r>
          </a:p>
          <a:p>
            <a:pPr eaLnBrk="1" hangingPunct="1"/>
            <a:r>
              <a:rPr lang="en-US" dirty="0"/>
              <a:t>Why do organizations need integrations, if an ERP system contains one database that connects all applications together?</a:t>
            </a:r>
          </a:p>
          <a:p>
            <a:pPr lvl="1" eaLnBrk="1" hangingPunct="1"/>
            <a:r>
              <a:rPr lang="en-US" dirty="0"/>
              <a:t>Most organizations operate functional “silos”, and each department typically has its own systems</a:t>
            </a:r>
          </a:p>
          <a:p>
            <a:pPr lvl="1" eaLnBrk="1" hangingPunct="1"/>
            <a:r>
              <a:rPr lang="en-US" dirty="0"/>
              <a:t>A company might purchase an ERP and then all of the functional silos would be on one system, however, this doesn’t happen very often in the real world</a:t>
            </a:r>
          </a:p>
          <a:p>
            <a:pPr lvl="1" eaLnBrk="1" hangingPunct="1"/>
            <a:r>
              <a:rPr lang="en-US" dirty="0"/>
              <a:t>Most organizations require anywhere from 10 to 100 to 1,000 different systems to run their business</a:t>
            </a:r>
          </a:p>
          <a:p>
            <a:pPr lvl="1" eaLnBrk="1" hangingPunct="1"/>
            <a:r>
              <a:rPr lang="en-US" dirty="0"/>
              <a:t>Finding one system that could meet all the needs of an entire organization from billing to sales is almost impossible,  “sort of a utopia”</a:t>
            </a:r>
          </a:p>
          <a:p>
            <a:pPr lvl="1" eaLnBrk="1" hangingPunct="1"/>
            <a:r>
              <a:rPr lang="en-US" dirty="0"/>
              <a:t>An organization can purchase an ERP and still have other applications running parts of its business (for example, taxation packages) that are not supported, or not supported well, by the ERP system</a:t>
            </a:r>
          </a:p>
          <a:p>
            <a:pPr eaLnBrk="1" hangingPunct="1"/>
            <a:endParaRPr lang="en-US" dirty="0"/>
          </a:p>
          <a:p>
            <a:pPr lvl="1" eaLnBrk="1" hangingPunct="1"/>
            <a:endParaRPr lang="en-US" dirty="0"/>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3B1AF40-7DA9-4DB4-AB91-6922BA07DF81}" type="slidenum">
              <a:rPr lang="en-US" smtClean="0"/>
              <a:pPr eaLnBrk="1" hangingPunct="1"/>
              <a:t>46</a:t>
            </a:fld>
            <a:endParaRPr lang="en-US" dirty="0"/>
          </a:p>
        </p:txBody>
      </p:sp>
    </p:spTree>
    <p:extLst>
      <p:ext uri="{BB962C8B-B14F-4D97-AF65-F5344CB8AC3E}">
        <p14:creationId xmlns:p14="http://schemas.microsoft.com/office/powerpoint/2010/main" val="1727699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2E6CBE5-9213-4F62-B058-1E41374E05E8}" type="slidenum">
              <a:rPr lang="en-US" smtClean="0"/>
              <a:pPr eaLnBrk="1" hangingPunct="1"/>
              <a:t>47</a:t>
            </a:fld>
            <a:endParaRPr lang="en-US" dirty="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ERP systems automate business processes, for example, order fulfillment</a:t>
            </a:r>
          </a:p>
          <a:p>
            <a:pPr lvl="1" eaLnBrk="1" hangingPunct="1"/>
            <a:r>
              <a:rPr lang="en-US" dirty="0"/>
              <a:t>When a CSR takes an order from a customer, he or she has all the information necessary to complete the order (the customer’s credit rating and order history, the company’s inventory levels, and the delivery schedule)  </a:t>
            </a:r>
          </a:p>
          <a:p>
            <a:pPr lvl="1" eaLnBrk="1" hangingPunct="1"/>
            <a:r>
              <a:rPr lang="en-US" dirty="0"/>
              <a:t>Since the company is using an ERP, everyone else in the company will automatically see the information that the CSR types into the ERP system</a:t>
            </a:r>
          </a:p>
          <a:p>
            <a:pPr lvl="1" eaLnBrk="1" hangingPunct="1"/>
            <a:r>
              <a:rPr lang="en-US" dirty="0"/>
              <a:t>When one department finishes with the order, it is automatically routed via the ERP system to the next department</a:t>
            </a:r>
          </a:p>
          <a:p>
            <a:pPr lvl="1" eaLnBrk="1" hangingPunct="1"/>
            <a:r>
              <a:rPr lang="en-US" dirty="0"/>
              <a:t>To determine where an order is at any point in time, a user only needs to login to the ERP system and track it down</a:t>
            </a:r>
          </a:p>
        </p:txBody>
      </p:sp>
    </p:spTree>
    <p:extLst>
      <p:ext uri="{BB962C8B-B14F-4D97-AF65-F5344CB8AC3E}">
        <p14:creationId xmlns:p14="http://schemas.microsoft.com/office/powerpoint/2010/main" val="1580219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 most organizations, information has traditionally been isolated within specific departments, whether on an individual database, in a file cabinet, or on an employee’s PC. ERP enables employees across the organization to share information across a single, centralized database. With extended portal capabilities, an organization can also involve its suppliers and customers to participate in the workflow process, allowing ERP to penetrate the entire value chain, and help the organization achieve greater operational efficiency</a:t>
            </a:r>
          </a:p>
          <a:p>
            <a:pPr eaLnBrk="1" hangingPunct="1"/>
            <a:r>
              <a:rPr lang="en-US" dirty="0"/>
              <a:t>When reviewing this diagram demonstrate to the students how each department has its own database separate from all other organizational departments</a:t>
            </a:r>
          </a:p>
          <a:p>
            <a:pPr eaLnBrk="1" hangingPunct="1"/>
            <a:r>
              <a:rPr lang="en-US" dirty="0"/>
              <a:t>Ask your student what types of problems could occur if all departments maintain their own database and systems?</a:t>
            </a:r>
          </a:p>
          <a:p>
            <a:pPr lvl="1" eaLnBrk="1" hangingPunct="1"/>
            <a:r>
              <a:rPr lang="en-US" dirty="0"/>
              <a:t>Update issues</a:t>
            </a:r>
          </a:p>
          <a:p>
            <a:pPr lvl="1" eaLnBrk="1" hangingPunct="1"/>
            <a:r>
              <a:rPr lang="en-US" dirty="0"/>
              <a:t>Redundancy</a:t>
            </a:r>
          </a:p>
          <a:p>
            <a:pPr lvl="1" eaLnBrk="1" hangingPunct="1"/>
            <a:r>
              <a:rPr lang="en-US" dirty="0"/>
              <a:t>Inaccurate information across databases</a:t>
            </a:r>
          </a:p>
          <a:p>
            <a:pPr lvl="1" eaLnBrk="1" hangingPunct="1"/>
            <a:r>
              <a:rPr lang="en-US" dirty="0"/>
              <a:t>Different formats of information in the different databases</a:t>
            </a:r>
          </a:p>
          <a:p>
            <a:pPr lvl="1" eaLnBrk="1" hangingPunct="1"/>
            <a:r>
              <a:rPr lang="en-US" dirty="0"/>
              <a:t>Inability to access other department information and not being provided with a 360 degree view of the organization</a:t>
            </a:r>
          </a:p>
          <a:p>
            <a:pPr lvl="1" eaLnBrk="1" hangingPunct="1"/>
            <a:r>
              <a:rPr lang="en-US" dirty="0"/>
              <a:t>Different customer information in different databases</a:t>
            </a:r>
          </a:p>
          <a:p>
            <a:pPr lvl="1" eaLnBrk="1" hangingPunct="1"/>
            <a:r>
              <a:rPr lang="en-US" dirty="0"/>
              <a:t>Customer contact from multiple departments with different messages</a:t>
            </a: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BFF95BC-E1AA-4C77-A3C2-EAA37241DD17}" type="slidenum">
              <a:rPr lang="en-US" smtClean="0"/>
              <a:pPr eaLnBrk="1" hangingPunct="1"/>
              <a:t>48</a:t>
            </a:fld>
            <a:endParaRPr lang="en-US" dirty="0"/>
          </a:p>
        </p:txBody>
      </p:sp>
    </p:spTree>
    <p:extLst>
      <p:ext uri="{BB962C8B-B14F-4D97-AF65-F5344CB8AC3E}">
        <p14:creationId xmlns:p14="http://schemas.microsoft.com/office/powerpoint/2010/main" val="1894082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 most organizations, information has traditionally been isolated within specific departments, whether on an individual database, in a file cabinet, or on an employee’s PC. ERP enables employees across the organization to share information across a single, centralized database. With extended portal capabilities, an organization can also involve its suppliers and customers to participate in the workflow process, allowing ERP to penetrate the entire value chain, and help the organization achieve greater operational efficiency</a:t>
            </a:r>
          </a:p>
          <a:p>
            <a:pPr eaLnBrk="1" hangingPunct="1"/>
            <a:r>
              <a:rPr lang="en-US" dirty="0"/>
              <a:t>When discussing this slide be sure to explain to your students how one database that supports the entire organization could eliminate many of the issues discussed on the previous slide</a:t>
            </a:r>
          </a:p>
          <a:p>
            <a:pPr eaLnBrk="1" hangingPunct="1"/>
            <a:r>
              <a:rPr lang="en-US" dirty="0"/>
              <a:t>Ask your students what issues could be caused by having one database that supports the entire organization?</a:t>
            </a:r>
          </a:p>
          <a:p>
            <a:pPr lvl="1" eaLnBrk="1" hangingPunct="1"/>
            <a:r>
              <a:rPr lang="en-US" dirty="0"/>
              <a:t>Not as flexible and far more difficult to change</a:t>
            </a:r>
          </a:p>
          <a:p>
            <a:pPr lvl="1" eaLnBrk="1" hangingPunct="1"/>
            <a:r>
              <a:rPr lang="en-US" dirty="0"/>
              <a:t>Might not meet all department needs as well as an individual specific system</a:t>
            </a:r>
          </a:p>
          <a:p>
            <a:pPr lvl="1" eaLnBrk="1" hangingPunct="1"/>
            <a:r>
              <a:rPr lang="en-US" dirty="0"/>
              <a:t>Multiple access levels increases security issues</a:t>
            </a:r>
          </a:p>
          <a:p>
            <a:pPr lvl="1" eaLnBrk="1" hangingPunct="1"/>
            <a:r>
              <a:rPr lang="en-US" dirty="0"/>
              <a:t>Ethical dilemmas from accessing different department information – such as payroll</a:t>
            </a: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8FDC7B2-C33A-4AF0-B6DD-00F720D6EA75}" type="slidenum">
              <a:rPr lang="en-US" smtClean="0"/>
              <a:pPr eaLnBrk="1" hangingPunct="1"/>
              <a:t>49</a:t>
            </a:fld>
            <a:endParaRPr lang="en-US" dirty="0"/>
          </a:p>
        </p:txBody>
      </p:sp>
    </p:spTree>
    <p:extLst>
      <p:ext uri="{BB962C8B-B14F-4D97-AF65-F5344CB8AC3E}">
        <p14:creationId xmlns:p14="http://schemas.microsoft.com/office/powerpoint/2010/main" val="1946358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8AB31DF-601C-49A0-BA42-03E2E36755F7}" type="slidenum">
              <a:rPr lang="en-US" smtClean="0"/>
              <a:pPr eaLnBrk="1" hangingPunct="1"/>
              <a:t>50</a:t>
            </a:fld>
            <a:endParaRPr lang="en-US" dirty="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Turner Industries grew from $300 million in sales to $800 million in sales in less than 10 years thanks to the implementation of an ERP system. Ranked number 369 on the Forbes 500 list of privately held companies, Turner Industries is a leading industrial services firm. Turner Industries develops and deploys advanced software applications designed to maximize the productivity of its 25,000 employees and construction equipment valued at more than $100 million.</a:t>
            </a:r>
          </a:p>
        </p:txBody>
      </p:sp>
    </p:spTree>
    <p:extLst>
      <p:ext uri="{BB962C8B-B14F-4D97-AF65-F5344CB8AC3E}">
        <p14:creationId xmlns:p14="http://schemas.microsoft.com/office/powerpoint/2010/main" val="342431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This is an excellent diagram that displays where ERP started and where it is headed</a:t>
            </a:r>
          </a:p>
          <a:p>
            <a:pPr eaLnBrk="1" hangingPunct="1"/>
            <a:r>
              <a:rPr lang="en-US" dirty="0"/>
              <a:t>Ask your students what components might be included in an ERP system in the future</a:t>
            </a:r>
          </a:p>
          <a:p>
            <a:pPr lvl="1" eaLnBrk="1" hangingPunct="1"/>
            <a:r>
              <a:rPr lang="en-US" dirty="0"/>
              <a:t>Second Life component</a:t>
            </a:r>
          </a:p>
          <a:p>
            <a:pPr lvl="1" eaLnBrk="1" hangingPunct="1"/>
            <a:r>
              <a:rPr lang="en-US" dirty="0"/>
              <a:t>Wiki component</a:t>
            </a:r>
          </a:p>
          <a:p>
            <a:pPr lvl="1" eaLnBrk="1" hangingPunct="1"/>
            <a:r>
              <a:rPr lang="en-US" dirty="0"/>
              <a:t>Collaboration</a:t>
            </a:r>
          </a:p>
          <a:p>
            <a:pPr lvl="0" eaLnBrk="1" hangingPunct="1">
              <a:buNone/>
            </a:pPr>
            <a:r>
              <a:rPr lang="en-US" b="1" dirty="0"/>
              <a:t>CLASSROOM EXERCISE</a:t>
            </a:r>
          </a:p>
          <a:p>
            <a:pPr eaLnBrk="1" hangingPunct="1">
              <a:buNone/>
            </a:pPr>
            <a:r>
              <a:rPr lang="en-US" b="1" dirty="0"/>
              <a:t>Designing a Digital Dashboard for an ERP System</a:t>
            </a:r>
            <a:endParaRPr lang="en-US" dirty="0"/>
          </a:p>
          <a:p>
            <a:pPr lvl="0" eaLnBrk="1" hangingPunct="1"/>
            <a:r>
              <a:rPr lang="en-US" dirty="0"/>
              <a:t>Digital dashboards offer an effective and efficient way to view enterprisewide information at near real-time. According to Nucleus Research, there is a direct correlation between use of digital dashboards and a company’s’ return on investment (ROI), hence all executives should be using or pushing the development of digital dashboards to monitor and analyze organizational operations.</a:t>
            </a:r>
          </a:p>
          <a:p>
            <a:pPr lvl="0" eaLnBrk="1" hangingPunct="1"/>
            <a:r>
              <a:rPr lang="en-US" dirty="0"/>
              <a:t>Break your students into groups and ask them to develop a digital dashboard for an ERP system. Review the digital dashboards on page 98. Be sure your students have addressed all of the following in their digital dashboard:</a:t>
            </a:r>
          </a:p>
          <a:p>
            <a:pPr lvl="1" eaLnBrk="1" hangingPunct="1"/>
            <a:r>
              <a:rPr lang="en-US" dirty="0"/>
              <a:t>Accounting</a:t>
            </a:r>
          </a:p>
          <a:p>
            <a:pPr lvl="1" eaLnBrk="1" hangingPunct="1"/>
            <a:r>
              <a:rPr lang="en-US" dirty="0"/>
              <a:t>Finance</a:t>
            </a:r>
          </a:p>
          <a:p>
            <a:pPr lvl="1" eaLnBrk="1" hangingPunct="1"/>
            <a:r>
              <a:rPr lang="en-US" dirty="0"/>
              <a:t>Logistics</a:t>
            </a:r>
          </a:p>
          <a:p>
            <a:pPr lvl="1" eaLnBrk="1" hangingPunct="1"/>
            <a:r>
              <a:rPr lang="en-US" dirty="0"/>
              <a:t>Production</a:t>
            </a:r>
          </a:p>
          <a:p>
            <a:pPr lvl="1" eaLnBrk="1" hangingPunct="1"/>
            <a:r>
              <a:rPr lang="en-US" dirty="0"/>
              <a:t>Distribution</a:t>
            </a:r>
          </a:p>
          <a:p>
            <a:pPr lvl="1" eaLnBrk="1" hangingPunct="1"/>
            <a:r>
              <a:rPr lang="en-US" dirty="0"/>
              <a:t>Manufacturing</a:t>
            </a:r>
          </a:p>
          <a:p>
            <a:pPr lvl="1" eaLnBrk="1" hangingPunct="1"/>
            <a:r>
              <a:rPr lang="en-US" dirty="0"/>
              <a:t>Human resources</a:t>
            </a:r>
          </a:p>
          <a:p>
            <a:pPr lvl="1" eaLnBrk="1" hangingPunct="1"/>
            <a:r>
              <a:rPr lang="en-US" dirty="0"/>
              <a:t>SCM</a:t>
            </a:r>
          </a:p>
          <a:p>
            <a:pPr lvl="1" eaLnBrk="1" hangingPunct="1"/>
            <a:r>
              <a:rPr lang="en-US" dirty="0"/>
              <a:t>CRM</a:t>
            </a:r>
          </a:p>
          <a:p>
            <a:pPr lvl="0" eaLnBrk="1" hangingPunct="1"/>
            <a:r>
              <a:rPr lang="en-US" dirty="0"/>
              <a:t>n component (IM)</a:t>
            </a: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B180B05-1D25-43A7-AC76-D069EE54BAAA}" type="slidenum">
              <a:rPr lang="en-US" smtClean="0"/>
              <a:pPr eaLnBrk="1" hangingPunct="1"/>
              <a:t>51</a:t>
            </a:fld>
            <a:endParaRPr lang="en-US" dirty="0"/>
          </a:p>
        </p:txBody>
      </p:sp>
    </p:spTree>
    <p:extLst>
      <p:ext uri="{BB962C8B-B14F-4D97-AF65-F5344CB8AC3E}">
        <p14:creationId xmlns:p14="http://schemas.microsoft.com/office/powerpoint/2010/main" val="1363127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278703A-AB13-40FF-89C9-23DDABB40B80}" type="slidenum">
              <a:rPr lang="en-US" smtClean="0"/>
              <a:pPr eaLnBrk="1" hangingPunct="1"/>
              <a:t>52</a:t>
            </a:fld>
            <a:endParaRPr lang="en-US"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i="0" dirty="0"/>
              <a:t>Core ERP components:</a:t>
            </a:r>
            <a:r>
              <a:rPr lang="en-US" i="0" dirty="0"/>
              <a:t> traditional components included in most ERP systems and they primarily focus on internal operations</a:t>
            </a:r>
          </a:p>
          <a:p>
            <a:pPr eaLnBrk="1" hangingPunct="1"/>
            <a:r>
              <a:rPr lang="en-US" b="1" i="0" dirty="0"/>
              <a:t>Extended ERP components:</a:t>
            </a:r>
            <a:r>
              <a:rPr lang="en-US" i="0" dirty="0"/>
              <a:t> extra components that meet the organizational needs not covered by the core components and primarily focus on external operations</a:t>
            </a:r>
          </a:p>
        </p:txBody>
      </p:sp>
    </p:spTree>
    <p:extLst>
      <p:ext uri="{BB962C8B-B14F-4D97-AF65-F5344CB8AC3E}">
        <p14:creationId xmlns:p14="http://schemas.microsoft.com/office/powerpoint/2010/main" val="2477004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9C7BA5D-711A-420D-BE65-C7CC433BE671}" type="slidenum">
              <a:rPr lang="en-US" smtClean="0"/>
              <a:pPr eaLnBrk="1" hangingPunct="1"/>
              <a:t>6</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Identify the arrows along the top of the figure when explaining forward integrations</a:t>
            </a:r>
          </a:p>
          <a:p>
            <a:pPr eaLnBrk="1" hangingPunct="1"/>
            <a:r>
              <a:rPr lang="en-US" dirty="0"/>
              <a:t>Basically, all information flows forward along the business process</a:t>
            </a:r>
          </a:p>
          <a:p>
            <a:pPr eaLnBrk="1" hangingPunct="1"/>
            <a:r>
              <a:rPr lang="en-US" dirty="0"/>
              <a:t>Sales enters the information when it is negotiating the sale (looking for opportunities)</a:t>
            </a:r>
          </a:p>
          <a:p>
            <a:pPr eaLnBrk="1" hangingPunct="1"/>
            <a:r>
              <a:rPr lang="en-US" dirty="0"/>
              <a:t>The information is then passed to the order entry system when the order is actually placed</a:t>
            </a:r>
          </a:p>
          <a:p>
            <a:pPr eaLnBrk="1" hangingPunct="1"/>
            <a:r>
              <a:rPr lang="en-US" dirty="0"/>
              <a:t>The order fulfillment system picks the products from the warehouse, packs the products, labels boxes, etc</a:t>
            </a:r>
          </a:p>
          <a:p>
            <a:pPr eaLnBrk="1" hangingPunct="1"/>
            <a:r>
              <a:rPr lang="en-US" dirty="0"/>
              <a:t>Once the order is filled and shipped, the customer is billed</a:t>
            </a:r>
          </a:p>
          <a:p>
            <a:pPr eaLnBrk="1" hangingPunct="1"/>
            <a:r>
              <a:rPr lang="en-US" dirty="0"/>
              <a:t>What would happen if users could enter order information directly into the billing system?</a:t>
            </a:r>
          </a:p>
          <a:p>
            <a:pPr lvl="1" eaLnBrk="1" hangingPunct="1"/>
            <a:r>
              <a:rPr lang="en-US" dirty="0"/>
              <a:t>The systems would quickly become out-of-sync.  There might be bills for nonexistent orders, or orders that do not have any bills (if someone deleted a bill) </a:t>
            </a:r>
          </a:p>
          <a:p>
            <a:pPr lvl="1" eaLnBrk="1" hangingPunct="1"/>
            <a:r>
              <a:rPr lang="en-US" dirty="0"/>
              <a:t>For this reason organizations typically place a business-critical integrity constraint on integrated systems:  With a forward integration the information must be entered in the sales system, you could not enter information directly into the billing system</a:t>
            </a:r>
          </a:p>
          <a:p>
            <a:pPr eaLnBrk="1" hangingPunct="1"/>
            <a:r>
              <a:rPr lang="en-US" dirty="0"/>
              <a:t>Integrations are expensive to build and maintain</a:t>
            </a:r>
          </a:p>
          <a:p>
            <a:pPr eaLnBrk="1" hangingPunct="1"/>
            <a:r>
              <a:rPr lang="en-US" dirty="0"/>
              <a:t>Integrations are difficult to implement</a:t>
            </a:r>
          </a:p>
          <a:p>
            <a:pPr eaLnBrk="1" hangingPunct="1"/>
            <a:r>
              <a:rPr lang="en-US" dirty="0"/>
              <a:t>For these reasons many organizations only build forward integrations and use business-critical integrity constraints to ensure all information is always entered only at the start of the integration (one source of record)</a:t>
            </a:r>
          </a:p>
          <a:p>
            <a:pPr eaLnBrk="1" hangingPunct="1"/>
            <a:r>
              <a:rPr lang="en-US" dirty="0"/>
              <a:t>Identify the arrows along the bottom of the figure when explaining backward integrations</a:t>
            </a:r>
          </a:p>
          <a:p>
            <a:pPr eaLnBrk="1" hangingPunct="1"/>
            <a:r>
              <a:rPr lang="en-US" dirty="0"/>
              <a:t>Basically, all information flows backward along the business process</a:t>
            </a:r>
          </a:p>
          <a:p>
            <a:pPr eaLnBrk="1" hangingPunct="1"/>
            <a:r>
              <a:rPr lang="en-US" dirty="0"/>
              <a:t>Billing enters information and this information is passed back to the order system</a:t>
            </a:r>
          </a:p>
          <a:p>
            <a:pPr eaLnBrk="1" hangingPunct="1"/>
            <a:r>
              <a:rPr lang="en-US" dirty="0"/>
              <a:t>The order fulfillment system passes the information back to the order entry system</a:t>
            </a:r>
          </a:p>
          <a:p>
            <a:pPr eaLnBrk="1" hangingPunct="1"/>
            <a:r>
              <a:rPr lang="en-US" dirty="0"/>
              <a:t>The order entry system passes the information back to the sales system</a:t>
            </a:r>
          </a:p>
          <a:p>
            <a:pPr eaLnBrk="1" hangingPunct="1"/>
            <a:r>
              <a:rPr lang="en-US" dirty="0"/>
              <a:t>Why would an organization want to build both forward and backward integrations?</a:t>
            </a:r>
          </a:p>
          <a:p>
            <a:pPr lvl="1" eaLnBrk="1" hangingPunct="1"/>
            <a:r>
              <a:rPr lang="en-US" dirty="0"/>
              <a:t>This allows users to enter information at any point in the business process and the information is automatically sent upstream and downstream to all other systems</a:t>
            </a:r>
          </a:p>
          <a:p>
            <a:pPr lvl="1" eaLnBrk="1" hangingPunct="1"/>
            <a:r>
              <a:rPr lang="en-US" dirty="0"/>
              <a:t>For example, if order fulfillment determined that they could not fulfill an order (the product had been discontinued), they could simply enter this information into the database and it would be sent automatically upstream to the sales representative who could contact the customer and downstream to billing to remove the item from the bill</a:t>
            </a:r>
          </a:p>
        </p:txBody>
      </p:sp>
    </p:spTree>
    <p:extLst>
      <p:ext uri="{BB962C8B-B14F-4D97-AF65-F5344CB8AC3E}">
        <p14:creationId xmlns:p14="http://schemas.microsoft.com/office/powerpoint/2010/main" val="4237474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36430C4-2EDE-4272-BDB1-89BC47224FDF}" type="slidenum">
              <a:rPr lang="en-US" smtClean="0"/>
              <a:pPr eaLnBrk="1" hangingPunct="1"/>
              <a:t>53</a:t>
            </a:fld>
            <a:endParaRPr lang="en-US" dirty="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i="0" dirty="0"/>
              <a:t>Accounting and finance components</a:t>
            </a:r>
            <a:r>
              <a:rPr lang="en-US" b="0" i="0" dirty="0"/>
              <a:t>:</a:t>
            </a:r>
            <a:r>
              <a:rPr lang="en-US" i="0" dirty="0"/>
              <a:t> manage accounting data and financial processes within the enterprise with functions such as general ledger, accounts payable, accounts receivable, budgeting, and asset management</a:t>
            </a:r>
          </a:p>
          <a:p>
            <a:pPr eaLnBrk="1" hangingPunct="1"/>
            <a:r>
              <a:rPr lang="en-US" sz="900" b="1" i="0" dirty="0"/>
              <a:t>Production and materials management components</a:t>
            </a:r>
            <a:r>
              <a:rPr lang="en-US" sz="900" b="0" i="0" dirty="0"/>
              <a:t>:</a:t>
            </a:r>
            <a:r>
              <a:rPr lang="en-US" sz="900" i="0" dirty="0"/>
              <a:t> handle the various aspects of production planning and execution such as demand forecasting, production scheduling, job cost accounting, and quality control</a:t>
            </a:r>
          </a:p>
          <a:p>
            <a:pPr eaLnBrk="1" hangingPunct="1"/>
            <a:r>
              <a:rPr lang="en-US" sz="900" b="1" i="0" dirty="0"/>
              <a:t>Human resource components</a:t>
            </a:r>
            <a:r>
              <a:rPr lang="en-US" sz="900" b="0" i="0" dirty="0"/>
              <a:t>:</a:t>
            </a:r>
            <a:r>
              <a:rPr lang="en-US" sz="900" dirty="0"/>
              <a:t> track employee information including payroll, benefits, compensation, performance assessment, and assumes compliance with the legal requirements of multiple jurisdictions and tax authorities</a:t>
            </a:r>
            <a:endParaRPr lang="en-US" dirty="0"/>
          </a:p>
          <a:p>
            <a:pPr eaLnBrk="1" hangingPunct="1"/>
            <a:endParaRPr lang="en-US" dirty="0"/>
          </a:p>
        </p:txBody>
      </p:sp>
    </p:spTree>
    <p:extLst>
      <p:ext uri="{BB962C8B-B14F-4D97-AF65-F5344CB8AC3E}">
        <p14:creationId xmlns:p14="http://schemas.microsoft.com/office/powerpoint/2010/main" val="879948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DC2F6C5-3B88-4833-BAE6-76A910530C88}" type="slidenum">
              <a:rPr lang="en-US" smtClean="0"/>
              <a:pPr eaLnBrk="1" hangingPunct="1"/>
              <a:t>54</a:t>
            </a:fld>
            <a:endParaRPr lang="en-US" dirty="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Discuss the Harley-Davidson example </a:t>
            </a:r>
          </a:p>
          <a:p>
            <a:pPr eaLnBrk="1" hangingPunct="1"/>
            <a:r>
              <a:rPr lang="en-US" dirty="0"/>
              <a:t>Deeley Harley-Davidson Canada (DHDC), the exclusive Canadian distributor of Harley-Davidson motorcycles, has improved inventory, turnaround time, margins, and customer satisfaction;</a:t>
            </a:r>
            <a:r>
              <a:rPr lang="en-US" baseline="0" dirty="0"/>
              <a:t> </a:t>
            </a:r>
            <a:r>
              <a:rPr lang="en-US" dirty="0"/>
              <a:t>all with the implementation of a financial ERP system. The system has opened up the power of information to the company and is helping it make strategic decisions when it still has the time to change things. The ERP system provides the company with ways to manage inventory, turnaround time, and utilize warehouse space more effectively.</a:t>
            </a:r>
          </a:p>
          <a:p>
            <a:pPr eaLnBrk="1" hangingPunct="1"/>
            <a:r>
              <a:rPr lang="en-US" dirty="0"/>
              <a:t>Credit-management feature set limits on how much a customer can owe at any time</a:t>
            </a:r>
          </a:p>
          <a:p>
            <a:pPr eaLnBrk="1" hangingPunct="1"/>
            <a:r>
              <a:rPr lang="en-US" dirty="0"/>
              <a:t>Product profitability analysis feature allows companies to perform all types of advanced profitability modeling techniques</a:t>
            </a:r>
          </a:p>
        </p:txBody>
      </p:sp>
    </p:spTree>
    <p:extLst>
      <p:ext uri="{BB962C8B-B14F-4D97-AF65-F5344CB8AC3E}">
        <p14:creationId xmlns:p14="http://schemas.microsoft.com/office/powerpoint/2010/main" val="1455906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AEC7B43-B6A5-4195-B821-A9F024D7F068}" type="slidenum">
              <a:rPr lang="en-US" smtClean="0"/>
              <a:pPr eaLnBrk="1" hangingPunct="1"/>
              <a:t>55</a:t>
            </a:fld>
            <a:endParaRPr lang="en-US" dirty="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Discuss the Groupo Farmanova Intermed example</a:t>
            </a:r>
          </a:p>
          <a:p>
            <a:pPr eaLnBrk="1" hangingPunct="1"/>
            <a:r>
              <a:rPr lang="en-US" dirty="0"/>
              <a:t>Grupo Farmanova Intermed, located in Costa Rica, is a pharmaceutical marketing and distribution company that markets nearly 2,500 products to approximately 500 customers in Central and South America. The company identified a need for software that could unify product logistics management in a single country. It decided to deploy PeopleSoft financial and distribution ERP components allowing the company to improve customer data management, increase confidence among internal and external users, and coordinate the logistics of inventory. With the new PeopleSoft software the company enhanced its capabilities for handling, distributing, and marketing its pharmaceuticals.</a:t>
            </a:r>
          </a:p>
        </p:txBody>
      </p:sp>
    </p:spTree>
    <p:extLst>
      <p:ext uri="{BB962C8B-B14F-4D97-AF65-F5344CB8AC3E}">
        <p14:creationId xmlns:p14="http://schemas.microsoft.com/office/powerpoint/2010/main" val="270726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2043A54-1B99-47E0-A67A-26B1D908A536}" type="slidenum">
              <a:rPr lang="en-US" smtClean="0"/>
              <a:pPr eaLnBrk="1" hangingPunct="1"/>
              <a:t>56</a:t>
            </a:fld>
            <a:endParaRPr lang="en-US"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Features include the ability to perform a detailed employee analysis to discover who is likely to leave the company unless additional compensation or benefits are provided</a:t>
            </a:r>
          </a:p>
          <a:p>
            <a:pPr eaLnBrk="1" hangingPunct="1"/>
            <a:r>
              <a:rPr lang="en-US" dirty="0"/>
              <a:t>Can also identify employee resource utilization such as employee long distance bills and online training</a:t>
            </a:r>
            <a:endParaRPr lang="en-US" sz="1200" dirty="0">
              <a:solidFill>
                <a:srgbClr val="FF0000"/>
              </a:solidFill>
            </a:endParaRPr>
          </a:p>
        </p:txBody>
      </p:sp>
    </p:spTree>
    <p:extLst>
      <p:ext uri="{BB962C8B-B14F-4D97-AF65-F5344CB8AC3E}">
        <p14:creationId xmlns:p14="http://schemas.microsoft.com/office/powerpoint/2010/main" val="907106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7325BEE-A136-4253-9E9F-11A8EE7A87E2}" type="slidenum">
              <a:rPr lang="en-US" smtClean="0"/>
              <a:pPr eaLnBrk="1" hangingPunct="1"/>
              <a:t>57</a:t>
            </a:fld>
            <a:endParaRPr lang="en-US" dirty="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Depending on when you cover this material, these terms may or may not need to be reviewed (since the students have already learned about BI, CRM, and SCM)</a:t>
            </a:r>
          </a:p>
          <a:p>
            <a:pPr eaLnBrk="1" hangingPunct="1"/>
            <a:r>
              <a:rPr lang="en-US" dirty="0"/>
              <a:t>If you do want to review, simply cut and paste the definitions into the slide above</a:t>
            </a:r>
          </a:p>
          <a:p>
            <a:pPr lvl="1" eaLnBrk="1" hangingPunct="1"/>
            <a:r>
              <a:rPr lang="en-US" b="1" i="0" dirty="0"/>
              <a:t>Business intelligence</a:t>
            </a:r>
            <a:r>
              <a:rPr lang="en-US" i="0" dirty="0"/>
              <a:t>: describes information that people use to support their decision-making efforts</a:t>
            </a:r>
          </a:p>
          <a:p>
            <a:pPr lvl="1" eaLnBrk="1" hangingPunct="1"/>
            <a:r>
              <a:rPr lang="en-US" b="1" i="0" dirty="0"/>
              <a:t>Customer relationship management</a:t>
            </a:r>
            <a:r>
              <a:rPr lang="en-US" b="0" i="0" dirty="0"/>
              <a:t>:</a:t>
            </a:r>
            <a:r>
              <a:rPr lang="en-US" i="0" dirty="0"/>
              <a:t> involves managing all aspects of a customer’s relationships with an organization to increase customer loyalty and retention and an organization's profitability</a:t>
            </a:r>
          </a:p>
          <a:p>
            <a:pPr lvl="1" eaLnBrk="1" hangingPunct="1"/>
            <a:r>
              <a:rPr lang="en-US" b="1" i="0" dirty="0"/>
              <a:t>Supply chain management</a:t>
            </a:r>
            <a:r>
              <a:rPr lang="en-US" b="0" i="0" dirty="0"/>
              <a:t>:</a:t>
            </a:r>
            <a:r>
              <a:rPr lang="en-US" i="0" dirty="0"/>
              <a:t> involves the management of information flows between and among stages in a supply chain to maximize total supply chain effectiveness and profitability</a:t>
            </a:r>
          </a:p>
          <a:p>
            <a:pPr lvl="1" eaLnBrk="1" hangingPunct="1"/>
            <a:r>
              <a:rPr lang="en-US" b="1" i="0" dirty="0" err="1"/>
              <a:t>Ebusiness</a:t>
            </a:r>
            <a:r>
              <a:rPr lang="en-US" b="0" i="0" dirty="0"/>
              <a:t>:</a:t>
            </a:r>
            <a:r>
              <a:rPr lang="en-US" i="0" dirty="0"/>
              <a:t> means conducting business on the Internet, not only buying and selling, but also serving customers and collaborating with business partners</a:t>
            </a:r>
          </a:p>
          <a:p>
            <a:pPr eaLnBrk="1" hangingPunct="1"/>
            <a:r>
              <a:rPr lang="en-US" i="0" dirty="0"/>
              <a:t>The original focus of ERP systems was the internal organization</a:t>
            </a:r>
          </a:p>
          <a:p>
            <a:pPr eaLnBrk="1" hangingPunct="1"/>
            <a:r>
              <a:rPr lang="en-US" i="0" dirty="0"/>
              <a:t>In other words, ERP systems are not fundamentally ready for the external world of e-business</a:t>
            </a:r>
          </a:p>
          <a:p>
            <a:pPr eaLnBrk="1" hangingPunct="1"/>
            <a:r>
              <a:rPr lang="en-US" i="0" dirty="0"/>
              <a:t>The newest and most exciting extended ERP components are the e-business components e-logistics and e-procurement</a:t>
            </a:r>
          </a:p>
          <a:p>
            <a:pPr lvl="1" eaLnBrk="1" hangingPunct="1"/>
            <a:r>
              <a:rPr lang="en-US" b="1" i="0" dirty="0" err="1"/>
              <a:t>Elogistics</a:t>
            </a:r>
            <a:r>
              <a:rPr lang="en-US" b="1" i="0" dirty="0"/>
              <a:t>:</a:t>
            </a:r>
            <a:r>
              <a:rPr lang="en-US" i="0" dirty="0"/>
              <a:t> manages the transportation and storage of goods</a:t>
            </a:r>
          </a:p>
          <a:p>
            <a:pPr lvl="1" eaLnBrk="1" hangingPunct="1"/>
            <a:r>
              <a:rPr lang="en-US" b="1" i="0" dirty="0" err="1"/>
              <a:t>Eprocurement</a:t>
            </a:r>
            <a:r>
              <a:rPr lang="en-US" b="1" i="0" dirty="0"/>
              <a:t>:</a:t>
            </a:r>
            <a:r>
              <a:rPr lang="en-US" i="0" dirty="0"/>
              <a:t> the </a:t>
            </a:r>
            <a:r>
              <a:rPr lang="en-US" dirty="0"/>
              <a:t>business-to-business (B2B) purchase and sale of supplies and services over the Internet</a:t>
            </a:r>
          </a:p>
        </p:txBody>
      </p:sp>
    </p:spTree>
    <p:extLst>
      <p:ext uri="{BB962C8B-B14F-4D97-AF65-F5344CB8AC3E}">
        <p14:creationId xmlns:p14="http://schemas.microsoft.com/office/powerpoint/2010/main" val="1451989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ERPs</a:t>
            </a:r>
            <a:r>
              <a:rPr lang="en-US" baseline="0" dirty="0"/>
              <a:t> are one of the most difficult systems to implement and measure.  Ask your students to research ERP vendors and determine some of the biggest issues/costs </a:t>
            </a:r>
          </a:p>
          <a:p>
            <a:r>
              <a:rPr lang="en-US" baseline="0" dirty="0"/>
              <a:t>Nike had a legendary ERP failure</a:t>
            </a:r>
          </a:p>
          <a:p>
            <a:r>
              <a:rPr lang="en-US" sz="1000" kern="1200" dirty="0">
                <a:solidFill>
                  <a:schemeClr val="tx1"/>
                </a:solidFill>
                <a:effectLst/>
                <a:latin typeface="Albertus (W1)" charset="0"/>
                <a:ea typeface="+mn-ea"/>
                <a:cs typeface="+mn-cs"/>
              </a:rPr>
              <a:t>Top 10 reasons for ERP Implementation failures:</a:t>
            </a:r>
          </a:p>
          <a:p>
            <a:pPr marL="233362" lvl="1" indent="0">
              <a:buNone/>
            </a:pPr>
            <a:r>
              <a:rPr lang="en-US" sz="1000" kern="1200" dirty="0">
                <a:solidFill>
                  <a:schemeClr val="tx1"/>
                </a:solidFill>
                <a:effectLst/>
                <a:latin typeface="Albertus (W1)" charset="0"/>
                <a:ea typeface="+mn-ea"/>
                <a:cs typeface="+mn-cs"/>
              </a:rPr>
              <a:t>1. Doing it in the first place.</a:t>
            </a:r>
          </a:p>
          <a:p>
            <a:pPr marL="233362" lvl="1" indent="0">
              <a:buNone/>
            </a:pPr>
            <a:r>
              <a:rPr lang="en-US" sz="1000" kern="1200" dirty="0">
                <a:solidFill>
                  <a:schemeClr val="tx1"/>
                </a:solidFill>
                <a:effectLst/>
                <a:latin typeface="Albertus (W1)" charset="0"/>
                <a:ea typeface="+mn-ea"/>
                <a:cs typeface="+mn-cs"/>
              </a:rPr>
              <a:t>2. No clear destination.</a:t>
            </a:r>
          </a:p>
          <a:p>
            <a:pPr marL="233362" lvl="1" indent="0">
              <a:buNone/>
            </a:pPr>
            <a:r>
              <a:rPr lang="en-US" sz="1000" kern="1200" dirty="0">
                <a:solidFill>
                  <a:schemeClr val="tx1"/>
                </a:solidFill>
                <a:effectLst/>
                <a:latin typeface="Albertus (W1)" charset="0"/>
                <a:ea typeface="+mn-ea"/>
                <a:cs typeface="+mn-cs"/>
              </a:rPr>
              <a:t>3. A good plan or just a plan?</a:t>
            </a:r>
          </a:p>
          <a:p>
            <a:pPr marL="233362" lvl="1" indent="0">
              <a:buNone/>
            </a:pPr>
            <a:r>
              <a:rPr lang="en-US" sz="1000" kern="1200" dirty="0">
                <a:solidFill>
                  <a:schemeClr val="tx1"/>
                </a:solidFill>
                <a:effectLst/>
                <a:latin typeface="Albertus (W1)" charset="0"/>
                <a:ea typeface="+mn-ea"/>
                <a:cs typeface="+mn-cs"/>
              </a:rPr>
              <a:t>4. Part-time project management.</a:t>
            </a:r>
          </a:p>
          <a:p>
            <a:pPr marL="233362" lvl="1" indent="0">
              <a:buNone/>
            </a:pPr>
            <a:r>
              <a:rPr lang="en-US" sz="1000" kern="1200" dirty="0">
                <a:solidFill>
                  <a:schemeClr val="tx1"/>
                </a:solidFill>
                <a:effectLst/>
                <a:latin typeface="Albertus (W1)" charset="0"/>
                <a:ea typeface="+mn-ea"/>
                <a:cs typeface="+mn-cs"/>
              </a:rPr>
              <a:t>5. Under-estimating resources required.</a:t>
            </a:r>
          </a:p>
          <a:p>
            <a:pPr marL="233362" lvl="1" indent="0">
              <a:buNone/>
            </a:pPr>
            <a:r>
              <a:rPr lang="en-US" sz="1000" kern="1200" dirty="0">
                <a:solidFill>
                  <a:schemeClr val="tx1"/>
                </a:solidFill>
                <a:effectLst/>
                <a:latin typeface="Albertus (W1)" charset="0"/>
                <a:ea typeface="+mn-ea"/>
                <a:cs typeface="+mn-cs"/>
              </a:rPr>
              <a:t>6. Over-reliance on the consultants.</a:t>
            </a:r>
          </a:p>
          <a:p>
            <a:pPr marL="233362" lvl="1" indent="0">
              <a:buNone/>
            </a:pPr>
            <a:r>
              <a:rPr lang="en-US" sz="1000" kern="1200" dirty="0">
                <a:solidFill>
                  <a:schemeClr val="tx1"/>
                </a:solidFill>
                <a:effectLst/>
                <a:latin typeface="Albertus (W1)" charset="0"/>
                <a:ea typeface="+mn-ea"/>
                <a:cs typeface="+mn-cs"/>
              </a:rPr>
              <a:t>7. Customization.</a:t>
            </a:r>
          </a:p>
          <a:p>
            <a:pPr marL="233362" lvl="1" indent="0">
              <a:buNone/>
            </a:pPr>
            <a:r>
              <a:rPr lang="en-US" sz="1000" kern="1200" dirty="0">
                <a:solidFill>
                  <a:schemeClr val="tx1"/>
                </a:solidFill>
                <a:effectLst/>
                <a:latin typeface="Albertus (W1)" charset="0"/>
                <a:ea typeface="+mn-ea"/>
                <a:cs typeface="+mn-cs"/>
              </a:rPr>
              <a:t>8. On the job training.</a:t>
            </a:r>
          </a:p>
          <a:p>
            <a:pPr marL="233362" lvl="1" indent="0">
              <a:buNone/>
            </a:pPr>
            <a:r>
              <a:rPr lang="en-US" sz="1000" kern="1200" dirty="0">
                <a:solidFill>
                  <a:schemeClr val="tx1"/>
                </a:solidFill>
                <a:effectLst/>
                <a:latin typeface="Albertus (W1)" charset="0"/>
                <a:ea typeface="+mn-ea"/>
                <a:cs typeface="+mn-cs"/>
              </a:rPr>
              <a:t>9. Insufficient testing.</a:t>
            </a:r>
          </a:p>
          <a:p>
            <a:pPr marL="233362" lvl="1" indent="0">
              <a:buNone/>
            </a:pPr>
            <a:r>
              <a:rPr lang="en-US" sz="1000" kern="1200" dirty="0">
                <a:solidFill>
                  <a:schemeClr val="tx1"/>
                </a:solidFill>
                <a:effectLst/>
                <a:latin typeface="Albertus (W1)" charset="0"/>
                <a:ea typeface="+mn-ea"/>
                <a:cs typeface="+mn-cs"/>
              </a:rPr>
              <a:t>10. Not enough user training.</a:t>
            </a:r>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58</a:t>
            </a:fld>
            <a:endParaRPr lang="en-US" dirty="0"/>
          </a:p>
        </p:txBody>
      </p:sp>
    </p:spTree>
    <p:extLst>
      <p:ext uri="{BB962C8B-B14F-4D97-AF65-F5344CB8AC3E}">
        <p14:creationId xmlns:p14="http://schemas.microsoft.com/office/powerpoint/2010/main" val="20787428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value of metrics is in their ability to provide a factual basis for defining:</a:t>
            </a:r>
          </a:p>
          <a:p>
            <a:pPr lvl="1"/>
            <a:r>
              <a:rPr lang="en-US" dirty="0"/>
              <a:t>Strategic feedback to show the present status of the organization from many perspectives for decision makers.</a:t>
            </a:r>
          </a:p>
          <a:p>
            <a:pPr lvl="1"/>
            <a:r>
              <a:rPr lang="en-US" dirty="0"/>
              <a:t>Diagnostic feedback into various processes to guide improvements on a continuous basis.</a:t>
            </a:r>
          </a:p>
          <a:p>
            <a:pPr lvl="1"/>
            <a:r>
              <a:rPr lang="en-US" dirty="0"/>
              <a:t>Trends in performance over time as the metrics are tracked.</a:t>
            </a:r>
          </a:p>
          <a:p>
            <a:pPr lvl="1"/>
            <a:r>
              <a:rPr lang="en-US" dirty="0"/>
              <a:t>Feedback around the measurement methods themselves and which metrics should be tracked.</a:t>
            </a:r>
          </a:p>
          <a:p>
            <a:pPr lvl="1"/>
            <a:r>
              <a:rPr lang="en-US" dirty="0"/>
              <a:t>Quantitative inputs to forecasting methods and models for decision support systems</a:t>
            </a: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30F06A1-D216-45E2-95AD-75114CA9DC53}" type="slidenum">
              <a:rPr lang="en-US" smtClean="0"/>
              <a:pPr eaLnBrk="1" hangingPunct="1"/>
              <a:t>59</a:t>
            </a:fld>
            <a:endParaRPr lang="en-US" dirty="0"/>
          </a:p>
        </p:txBody>
      </p:sp>
    </p:spTree>
    <p:extLst>
      <p:ext uri="{BB962C8B-B14F-4D97-AF65-F5344CB8AC3E}">
        <p14:creationId xmlns:p14="http://schemas.microsoft.com/office/powerpoint/2010/main" val="28175469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a:t>
            </a:r>
            <a:r>
              <a:rPr lang="en-US" b="1" i="0" dirty="0"/>
              <a:t>balanced scorecard </a:t>
            </a:r>
            <a:r>
              <a:rPr lang="en-US" i="0" dirty="0"/>
              <a:t>is </a:t>
            </a:r>
            <a:r>
              <a:rPr lang="en-US" dirty="0"/>
              <a:t>a management system, (in addition to a measurement system), that enables organizations to clarify their vision and strategy and translate them into action. It provides feedback around both the internal business processes and external outcomes in order to continuously improve strategic performance and results. When fully deployed, the balanced scorecard transforms strategic planning from an academic exercise into the nerve center of an enterprise</a:t>
            </a:r>
          </a:p>
          <a:p>
            <a:pPr eaLnBrk="1" hangingPunct="1"/>
            <a:r>
              <a:rPr lang="en-US" dirty="0"/>
              <a:t>The balanced scorecard views the organization from four perspectives, and users should develop metrics, collect data, and analyze their business relative to each of these perspectives:</a:t>
            </a:r>
          </a:p>
          <a:p>
            <a:pPr lvl="1" eaLnBrk="1" hangingPunct="1"/>
            <a:r>
              <a:rPr lang="en-US" dirty="0"/>
              <a:t>The learning and growth perspective.</a:t>
            </a:r>
          </a:p>
          <a:p>
            <a:pPr lvl="1" eaLnBrk="1" hangingPunct="1"/>
            <a:r>
              <a:rPr lang="en-US" dirty="0"/>
              <a:t>The internal business process perspective.</a:t>
            </a:r>
          </a:p>
          <a:p>
            <a:pPr lvl="1" eaLnBrk="1" hangingPunct="1"/>
            <a:r>
              <a:rPr lang="en-US" dirty="0"/>
              <a:t>The customer perspective.</a:t>
            </a:r>
          </a:p>
          <a:p>
            <a:pPr lvl="1" eaLnBrk="1" hangingPunct="1"/>
            <a:r>
              <a:rPr lang="en-US" dirty="0"/>
              <a:t>The financial perspective.</a:t>
            </a:r>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53C3AD1-77A8-4B6B-89D6-32DD5D03BF41}" type="slidenum">
              <a:rPr lang="en-US" smtClean="0"/>
              <a:pPr eaLnBrk="1" hangingPunct="1"/>
              <a:t>60</a:t>
            </a:fld>
            <a:endParaRPr lang="en-US" dirty="0"/>
          </a:p>
        </p:txBody>
      </p:sp>
    </p:spTree>
    <p:extLst>
      <p:ext uri="{BB962C8B-B14F-4D97-AF65-F5344CB8AC3E}">
        <p14:creationId xmlns:p14="http://schemas.microsoft.com/office/powerpoint/2010/main" val="41497826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A5EC05C1-D814-4FA7-917A-B6B0E7AEC85C}" type="slidenum">
              <a:rPr lang="en-US" smtClean="0"/>
              <a:pPr>
                <a:defRPr/>
              </a:pPr>
              <a:t>63</a:t>
            </a:fld>
            <a:endParaRPr lang="en-US" dirty="0"/>
          </a:p>
        </p:txBody>
      </p:sp>
    </p:spTree>
    <p:extLst>
      <p:ext uri="{BB962C8B-B14F-4D97-AF65-F5344CB8AC3E}">
        <p14:creationId xmlns:p14="http://schemas.microsoft.com/office/powerpoint/2010/main" val="15771183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7FA263D-4108-444D-A02D-612FBC0686B9}" type="slidenum">
              <a:rPr lang="en-US" smtClean="0"/>
              <a:pPr eaLnBrk="1" hangingPunct="1"/>
              <a:t>64</a:t>
            </a:fld>
            <a:endParaRPr lang="en-US" dirty="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It might be a bit confusing to your student that many ERP vendors offer SCM and CRM components</a:t>
            </a:r>
          </a:p>
          <a:p>
            <a:pPr eaLnBrk="1" hangingPunct="1"/>
            <a:r>
              <a:rPr lang="en-US" dirty="0"/>
              <a:t>Explain to your students that these modules are typically not as functional or flexible as the modules offered by industry leaders who specialize in SCM and CRM</a:t>
            </a:r>
          </a:p>
          <a:p>
            <a:pPr eaLnBrk="1" hangingPunct="1"/>
            <a:r>
              <a:rPr lang="en-US" dirty="0"/>
              <a:t>A good analogy is to brand-name foods at a grocery store</a:t>
            </a:r>
          </a:p>
          <a:p>
            <a:pPr lvl="1" eaLnBrk="1" hangingPunct="1"/>
            <a:r>
              <a:rPr lang="en-US" dirty="0"/>
              <a:t>A grocery store, such as Safeway, maintains all types of products </a:t>
            </a:r>
          </a:p>
          <a:p>
            <a:pPr lvl="1" eaLnBrk="1" hangingPunct="1"/>
            <a:r>
              <a:rPr lang="en-US" dirty="0"/>
              <a:t>Safeway offers its own products, such as Safeway’s spaghetti sauce and Safeway’s paper towels, (these are known as name brand products and usually offer a cost advantage)</a:t>
            </a:r>
          </a:p>
          <a:p>
            <a:pPr lvl="1" eaLnBrk="1" hangingPunct="1"/>
            <a:r>
              <a:rPr lang="en-US" dirty="0"/>
              <a:t>The store also carries products that are specific to a manufacturer, such as Ragu’s spaghetti sauce and Bounty’s paper towels</a:t>
            </a:r>
          </a:p>
          <a:p>
            <a:pPr lvl="1" eaLnBrk="1" hangingPunct="1"/>
            <a:r>
              <a:rPr lang="en-US" dirty="0"/>
              <a:t>Customers can choose to buy Safeway’s product (this is similar to product supplied by the ERP), or customers can choose to buy a specialty product that is usually more expensive but offers better quality, additional features, and better taste (such as Ragu)</a:t>
            </a:r>
          </a:p>
          <a:p>
            <a:pPr lvl="1" eaLnBrk="1" hangingPunct="1"/>
            <a:r>
              <a:rPr lang="en-US" dirty="0"/>
              <a:t>Explain to your students that ERP vendors carry SCM and CRM components, but they are usually not as good as the vendors that specialize in SCM and CRM components (Siebel CRM, i2 SCM)</a:t>
            </a:r>
          </a:p>
          <a:p>
            <a:pPr eaLnBrk="1" hangingPunct="1"/>
            <a:endParaRPr lang="en-US" dirty="0"/>
          </a:p>
        </p:txBody>
      </p:sp>
    </p:spTree>
    <p:extLst>
      <p:ext uri="{BB962C8B-B14F-4D97-AF65-F5344CB8AC3E}">
        <p14:creationId xmlns:p14="http://schemas.microsoft.com/office/powerpoint/2010/main" val="1674711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43C59EA-98BF-4CB5-B7FD-81D17F4E9E56}" type="slidenum">
              <a:rPr lang="en-US" smtClean="0"/>
              <a:pPr eaLnBrk="1" hangingPunct="1"/>
              <a:t>7</a:t>
            </a:fld>
            <a:endParaRPr 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above figure displays an example of customer information integrated using this method</a:t>
            </a:r>
          </a:p>
          <a:p>
            <a:pPr eaLnBrk="1" hangingPunct="1"/>
            <a:r>
              <a:rPr lang="en-US" dirty="0"/>
              <a:t>Users can create, read, update, and delete in the main customer repository, and it is automatically sent to all of the other databases</a:t>
            </a:r>
          </a:p>
          <a:p>
            <a:pPr eaLnBrk="1" hangingPunct="1"/>
            <a:r>
              <a:rPr lang="en-US" dirty="0"/>
              <a:t>This method does not follow the business process when building the integrations</a:t>
            </a:r>
          </a:p>
          <a:p>
            <a:pPr eaLnBrk="1" hangingPunct="1"/>
            <a:r>
              <a:rPr lang="en-US" dirty="0"/>
              <a:t>Business-critical integrity constraints still need to be built to ensure information is only ever entered into the customer repository, otherwise the information will become out-of-sync</a:t>
            </a:r>
          </a:p>
        </p:txBody>
      </p:sp>
    </p:spTree>
    <p:extLst>
      <p:ext uri="{BB962C8B-B14F-4D97-AF65-F5344CB8AC3E}">
        <p14:creationId xmlns:p14="http://schemas.microsoft.com/office/powerpoint/2010/main" val="10912582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behind </a:t>
            </a:r>
            <a:r>
              <a:rPr lang="en-US" b="1" i="0" dirty="0"/>
              <a:t>hybrid ERP </a:t>
            </a:r>
            <a:r>
              <a:rPr lang="en-US" i="0" dirty="0"/>
              <a:t>is </a:t>
            </a:r>
            <a:r>
              <a:rPr lang="en-US" dirty="0"/>
              <a:t>to split the ERP functions between an on-premises ERP system and one or more functions handled as Software as a Service in the cloud. </a:t>
            </a:r>
          </a:p>
          <a:p>
            <a:r>
              <a:rPr lang="en-US" dirty="0"/>
              <a:t>Typically, the on-premise legacy application operates at the corporate headquarters, whereas cloud-based specific applications support business needs such as mobility and web-based functionality. It is also becoming increasingly popular. In fact, many analysts are predicting that hybrid ERP will become a mainstay in the ERP market in the next few years.</a:t>
            </a:r>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69</a:t>
            </a:fld>
            <a:endParaRPr lang="en-US" dirty="0"/>
          </a:p>
        </p:txBody>
      </p:sp>
    </p:spTree>
    <p:extLst>
      <p:ext uri="{BB962C8B-B14F-4D97-AF65-F5344CB8AC3E}">
        <p14:creationId xmlns:p14="http://schemas.microsoft.com/office/powerpoint/2010/main" val="42808544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71</a:t>
            </a:fld>
            <a:endParaRPr lang="en-US" dirty="0"/>
          </a:p>
        </p:txBody>
      </p:sp>
    </p:spTree>
    <p:extLst>
      <p:ext uri="{BB962C8B-B14F-4D97-AF65-F5344CB8AC3E}">
        <p14:creationId xmlns:p14="http://schemas.microsoft.com/office/powerpoint/2010/main" val="1045126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75</a:t>
            </a:fld>
            <a:endParaRPr lang="en-US" dirty="0"/>
          </a:p>
        </p:txBody>
      </p:sp>
    </p:spTree>
    <p:extLst>
      <p:ext uri="{BB962C8B-B14F-4D97-AF65-F5344CB8AC3E}">
        <p14:creationId xmlns:p14="http://schemas.microsoft.com/office/powerpoint/2010/main" val="1256939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82</a:t>
            </a:fld>
            <a:endParaRPr lang="en-US" dirty="0"/>
          </a:p>
        </p:txBody>
      </p:sp>
    </p:spTree>
    <p:extLst>
      <p:ext uri="{BB962C8B-B14F-4D97-AF65-F5344CB8AC3E}">
        <p14:creationId xmlns:p14="http://schemas.microsoft.com/office/powerpoint/2010/main" val="6269652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5EC05C1-D814-4FA7-917A-B6B0E7AEC85C}" type="slidenum">
              <a:rPr lang="en-US" smtClean="0"/>
              <a:pPr>
                <a:defRPr/>
              </a:pPr>
              <a:t>93</a:t>
            </a:fld>
            <a:endParaRPr lang="en-US" dirty="0"/>
          </a:p>
        </p:txBody>
      </p:sp>
    </p:spTree>
    <p:extLst>
      <p:ext uri="{BB962C8B-B14F-4D97-AF65-F5344CB8AC3E}">
        <p14:creationId xmlns:p14="http://schemas.microsoft.com/office/powerpoint/2010/main" val="256486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Enterprise systems can manage information across the entire enterprise allowing users to view every detail of business operations</a:t>
            </a:r>
          </a:p>
          <a:p>
            <a:r>
              <a:rPr lang="en-US" dirty="0"/>
              <a:t>Enterprise systems are often available as a generic, but highly customizable, group of programs for business functions such as accounting, manufacturing, and marketing</a:t>
            </a: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17D61C4-0B20-4438-803F-FA8B28FA8C12}" type="slidenum">
              <a:rPr lang="en-US" smtClean="0"/>
              <a:pPr eaLnBrk="1" hangingPunct="1"/>
              <a:t>8</a:t>
            </a:fld>
            <a:endParaRPr lang="en-US" dirty="0"/>
          </a:p>
        </p:txBody>
      </p:sp>
    </p:spTree>
    <p:extLst>
      <p:ext uri="{BB962C8B-B14F-4D97-AF65-F5344CB8AC3E}">
        <p14:creationId xmlns:p14="http://schemas.microsoft.com/office/powerpoint/2010/main" val="2071019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Integrations are achieved by using middleware</a:t>
            </a:r>
          </a:p>
          <a:p>
            <a:r>
              <a:rPr lang="en-US" dirty="0"/>
              <a:t>Middleware translates information between disparate systems</a:t>
            </a: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DAE30F3-F415-4682-B8AA-3F0D844DB885}" type="slidenum">
              <a:rPr lang="en-US" smtClean="0"/>
              <a:pPr eaLnBrk="1" hangingPunct="1"/>
              <a:t>9</a:t>
            </a:fld>
            <a:endParaRPr lang="en-US" dirty="0"/>
          </a:p>
        </p:txBody>
      </p:sp>
    </p:spTree>
    <p:extLst>
      <p:ext uri="{BB962C8B-B14F-4D97-AF65-F5344CB8AC3E}">
        <p14:creationId xmlns:p14="http://schemas.microsoft.com/office/powerpoint/2010/main" val="344913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remainder of this chapter focuses on the three primary enterprise systems</a:t>
            </a:r>
          </a:p>
          <a:p>
            <a:r>
              <a:rPr lang="en-US" dirty="0"/>
              <a:t>Supply chain management</a:t>
            </a:r>
          </a:p>
          <a:p>
            <a:r>
              <a:rPr lang="en-US" dirty="0"/>
              <a:t>Customer relationship management</a:t>
            </a:r>
          </a:p>
          <a:p>
            <a:r>
              <a:rPr lang="en-US" dirty="0"/>
              <a:t>Enterprise resource planning</a:t>
            </a:r>
          </a:p>
          <a:p>
            <a:r>
              <a:rPr lang="en-US" dirty="0"/>
              <a:t>It concludes with how you can build a connected corporation by integrating</a:t>
            </a:r>
            <a:r>
              <a:rPr lang="en-US" baseline="0" dirty="0"/>
              <a:t> </a:t>
            </a:r>
            <a:r>
              <a:rPr lang="en-US" dirty="0"/>
              <a:t>SCM, CRM, and ERP systems.</a:t>
            </a: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BB73E0D-5E52-483F-BEC1-E9DB47F30996}" type="slidenum">
              <a:rPr lang="en-US" smtClean="0"/>
              <a:pPr eaLnBrk="1" hangingPunct="1"/>
              <a:t>10</a:t>
            </a:fld>
            <a:endParaRPr lang="en-US" dirty="0"/>
          </a:p>
        </p:txBody>
      </p:sp>
    </p:spTree>
    <p:extLst>
      <p:ext uri="{BB962C8B-B14F-4D97-AF65-F5344CB8AC3E}">
        <p14:creationId xmlns:p14="http://schemas.microsoft.com/office/powerpoint/2010/main" val="207720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62956539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342900" indent="-342900">
              <a:spcAft>
                <a:spcPts val="800"/>
              </a:spcAft>
              <a:buClr>
                <a:srgbClr val="C00000"/>
              </a:buClr>
              <a:buFont typeface="Arial" panose="020B0604020202020204" pitchFamily="34" charset="0"/>
              <a:buChar char="•"/>
              <a:defRPr sz="2400"/>
            </a:lvl1pPr>
            <a:lvl2pPr marL="742950" indent="-285750">
              <a:spcAft>
                <a:spcPts val="800"/>
              </a:spcAft>
              <a:buClr>
                <a:srgbClr val="C00000"/>
              </a:buClr>
              <a:buFont typeface="Arial" panose="020B0604020202020204" pitchFamily="34" charset="0"/>
              <a:buChar char="•"/>
              <a:defRPr sz="2000"/>
            </a:lvl2pPr>
            <a:lvl3pPr marL="1143000" indent="-228600">
              <a:spcAft>
                <a:spcPts val="800"/>
              </a:spcAft>
              <a:buClr>
                <a:srgbClr val="C00000"/>
              </a:buClr>
              <a:buFont typeface="Arial" panose="020B0604020202020204" pitchFamily="34" charset="0"/>
              <a:buChar char="•"/>
              <a:defRPr sz="1800"/>
            </a:lvl3pPr>
            <a:lvl4pPr marL="1600200" indent="-228600">
              <a:spcAft>
                <a:spcPts val="800"/>
              </a:spcAft>
              <a:buClr>
                <a:srgbClr val="C00000"/>
              </a:buClr>
              <a:buFont typeface="Arial" panose="020B0604020202020204" pitchFamily="34" charset="0"/>
              <a:buChar char="•"/>
              <a:defRPr sz="1600"/>
            </a:lvl4pPr>
            <a:lvl5pPr marL="2057400" indent="-228600">
              <a:spcAft>
                <a:spcPts val="800"/>
              </a:spcAft>
              <a:buClr>
                <a:srgbClr val="C00000"/>
              </a:buClr>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29449920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55346762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C00000"/>
        </a:solidFill>
        <a:effectLst/>
      </p:bgPr>
    </p:bg>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88925" y="6434138"/>
            <a:ext cx="1684338" cy="274637"/>
          </a:xfrm>
          <a:prstGeom prst="rect">
            <a:avLst/>
          </a:prstGeom>
          <a:noFill/>
          <a:ln w="9525">
            <a:noFill/>
            <a:miter lim="800000"/>
            <a:headEnd/>
            <a:tailEnd/>
          </a:ln>
          <a:effectLst/>
        </p:spPr>
        <p:txBody>
          <a:bodyPr wrap="none">
            <a:spAutoFit/>
          </a:bodyPr>
          <a:lstStyle/>
          <a:p>
            <a:pPr>
              <a:defRPr/>
            </a:pPr>
            <a:r>
              <a:rPr lang="en-US" sz="1200" b="1" i="1" dirty="0">
                <a:solidFill>
                  <a:schemeClr val="bg1"/>
                </a:solidFill>
                <a:latin typeface="Century Schoolbook" pitchFamily="18" charset="0"/>
              </a:rPr>
              <a:t>McGraw-Hill/Irwin</a:t>
            </a:r>
          </a:p>
        </p:txBody>
      </p:sp>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©2009 The McGraw-Hill Companies, All Rights Reserved</a:t>
            </a:r>
          </a:p>
        </p:txBody>
      </p:sp>
      <p:sp>
        <p:nvSpPr>
          <p:cNvPr id="5" name="Rectangle 3"/>
          <p:cNvSpPr txBox="1">
            <a:spLocks noChangeArrowheads="1"/>
          </p:cNvSpPr>
          <p:nvPr userDrawn="1"/>
        </p:nvSpPr>
        <p:spPr>
          <a:xfrm>
            <a:off x="4038600" y="0"/>
            <a:ext cx="5105400" cy="457200"/>
          </a:xfrm>
          <a:prstGeom prst="rect">
            <a:avLst/>
          </a:prstGeom>
          <a:ln>
            <a:noFill/>
            <a:miter lim="800000"/>
          </a:ln>
          <a:effectLst>
            <a:outerShdw dist="35921" dir="8100000" algn="ctr" rotWithShape="0">
              <a:schemeClr val="tx1"/>
            </a:outerShdw>
          </a:effectLst>
        </p:spPr>
        <p:txBody>
          <a:bodyPr anchor="ctr">
            <a:normAutofit fontScale="92500"/>
          </a:bodyPr>
          <a:lstStyle>
            <a:lvl1pPr>
              <a:defRPr sz="2400">
                <a:solidFill>
                  <a:schemeClr val="bg1"/>
                </a:solidFill>
                <a:effectLst>
                  <a:outerShdw blurRad="38100" dist="38100" dir="2700000" algn="tl">
                    <a:srgbClr val="000000"/>
                  </a:outerShdw>
                </a:effectLst>
              </a:defRPr>
            </a:lvl1pPr>
          </a:lstStyle>
          <a:p>
            <a:pPr algn="ctr" fontAlgn="auto">
              <a:spcAft>
                <a:spcPts val="0"/>
              </a:spcAft>
              <a:defRPr/>
            </a:pPr>
            <a:r>
              <a:rPr lang="en-US" dirty="0">
                <a:latin typeface="+mj-lt"/>
                <a:ea typeface="+mj-ea"/>
                <a:cs typeface="+mj-cs"/>
              </a:rPr>
              <a:t>Business Driven Information Systems 2e</a:t>
            </a:r>
          </a:p>
        </p:txBody>
      </p:sp>
      <p:sp>
        <p:nvSpPr>
          <p:cNvPr id="404484" name="Rectangle 4"/>
          <p:cNvSpPr>
            <a:spLocks noGrp="1" noChangeArrowheads="1"/>
          </p:cNvSpPr>
          <p:nvPr>
            <p:ph type="subTitle" idx="1"/>
          </p:nvPr>
        </p:nvSpPr>
        <p:spPr>
          <a:xfrm>
            <a:off x="533400" y="1905000"/>
            <a:ext cx="8305800" cy="3124200"/>
          </a:xfrm>
          <a:prstGeom prst="rect">
            <a:avLst/>
          </a:prstGeom>
          <a:effectLst>
            <a:outerShdw dist="35921" dir="8100000" algn="ctr" rotWithShape="0">
              <a:schemeClr val="tx1"/>
            </a:outerShdw>
          </a:effectLst>
        </p:spPr>
        <p:txBody>
          <a:bodyPr anchor="ctr" anchorCtr="1"/>
          <a:lstStyle>
            <a:lvl1pPr marL="0" indent="0" algn="ctr">
              <a:buFontTx/>
              <a:buNone/>
              <a:defRPr sz="4000">
                <a:solidFill>
                  <a:schemeClr val="bg1"/>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215519902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271436904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200" b="1" i="1" dirty="0">
                <a:solidFill>
                  <a:schemeClr val="bg1"/>
                </a:solidFill>
                <a:latin typeface="Century Schoolbook" pitchFamily="18" charset="0"/>
              </a:rPr>
              <a:t>©The McGraw-Hill Companies, All Rights Reserved</a:t>
            </a:r>
          </a:p>
        </p:txBody>
      </p:sp>
    </p:spTree>
    <p:extLst>
      <p:ext uri="{BB962C8B-B14F-4D97-AF65-F5344CB8AC3E}">
        <p14:creationId xmlns:p14="http://schemas.microsoft.com/office/powerpoint/2010/main" val="389656761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88925" y="6434138"/>
            <a:ext cx="1684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en-US" sz="1200" b="1" i="1" dirty="0">
                <a:solidFill>
                  <a:schemeClr val="bg1"/>
                </a:solidFill>
                <a:latin typeface="Century Schoolbook" pitchFamily="18" charset="0"/>
              </a:rPr>
              <a:t>McGraw-Hill/Irwin</a:t>
            </a:r>
          </a:p>
        </p:txBody>
      </p:sp>
      <p:sp>
        <p:nvSpPr>
          <p:cNvPr id="4" name="Text Box 6"/>
          <p:cNvSpPr txBox="1">
            <a:spLocks noChangeArrowheads="1"/>
          </p:cNvSpPr>
          <p:nvPr/>
        </p:nvSpPr>
        <p:spPr bwMode="auto">
          <a:xfrm>
            <a:off x="4191000" y="6400800"/>
            <a:ext cx="487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200" b="1" i="1" dirty="0">
                <a:solidFill>
                  <a:schemeClr val="bg1"/>
                </a:solidFill>
                <a:latin typeface="Century Schoolbook" pitchFamily="18" charset="0"/>
              </a:rPr>
              <a:t>©2009 The McGraw-Hill Companies, All Rights Reserved</a:t>
            </a:r>
          </a:p>
        </p:txBody>
      </p:sp>
      <p:sp>
        <p:nvSpPr>
          <p:cNvPr id="5" name="Rectangle 3"/>
          <p:cNvSpPr txBox="1">
            <a:spLocks noChangeArrowheads="1"/>
          </p:cNvSpPr>
          <p:nvPr userDrawn="1"/>
        </p:nvSpPr>
        <p:spPr>
          <a:xfrm>
            <a:off x="4038600" y="0"/>
            <a:ext cx="5105400" cy="457200"/>
          </a:xfrm>
          <a:prstGeom prst="rect">
            <a:avLst/>
          </a:prstGeom>
          <a:ln>
            <a:noFill/>
            <a:miter lim="800000"/>
          </a:ln>
          <a:effectLst>
            <a:outerShdw dist="35921" dir="8100000" algn="ctr" rotWithShape="0">
              <a:schemeClr val="tx1"/>
            </a:outerShdw>
          </a:effectLst>
        </p:spPr>
        <p:txBody>
          <a:bodyPr anchor="ctr">
            <a:normAutofit fontScale="92500"/>
          </a:bodyPr>
          <a:lstStyle>
            <a:lvl1pPr>
              <a:defRPr sz="2400">
                <a:solidFill>
                  <a:schemeClr val="bg1"/>
                </a:solidFill>
                <a:effectLst>
                  <a:outerShdw blurRad="38100" dist="38100" dir="2700000" algn="tl">
                    <a:srgbClr val="000000"/>
                  </a:outerShdw>
                </a:effectLst>
              </a:defRPr>
            </a:lvl1pPr>
          </a:lstStyle>
          <a:p>
            <a:pPr algn="ctr" fontAlgn="auto">
              <a:spcAft>
                <a:spcPts val="0"/>
              </a:spcAft>
              <a:defRPr/>
            </a:pPr>
            <a:r>
              <a:rPr lang="en-US" dirty="0">
                <a:latin typeface="+mj-lt"/>
                <a:ea typeface="+mj-ea"/>
                <a:cs typeface="+mj-cs"/>
              </a:rPr>
              <a:t>Business Driven Information Systems 2e</a:t>
            </a:r>
          </a:p>
        </p:txBody>
      </p:sp>
      <p:sp>
        <p:nvSpPr>
          <p:cNvPr id="404484" name="Rectangle 4"/>
          <p:cNvSpPr>
            <a:spLocks noGrp="1" noChangeArrowheads="1"/>
          </p:cNvSpPr>
          <p:nvPr>
            <p:ph type="subTitle" idx="1"/>
          </p:nvPr>
        </p:nvSpPr>
        <p:spPr>
          <a:xfrm>
            <a:off x="533400" y="1905000"/>
            <a:ext cx="8305800" cy="3124200"/>
          </a:xfrm>
          <a:prstGeom prst="rect">
            <a:avLst/>
          </a:prstGeom>
          <a:effectLst>
            <a:outerShdw dist="35921" dir="8100000" algn="ctr" rotWithShape="0">
              <a:schemeClr val="tx1"/>
            </a:outerShdw>
          </a:effectLst>
        </p:spPr>
        <p:txBody>
          <a:bodyPr anchor="ctr" anchorCtr="1"/>
          <a:lstStyle>
            <a:lvl1pPr marL="0" indent="0" algn="ctr">
              <a:buFontTx/>
              <a:buNone/>
              <a:defRPr sz="4000">
                <a:solidFill>
                  <a:schemeClr val="bg1"/>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42170058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254152974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172860443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254152974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9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©The McGraw-Hill Companies, All Rights Reserved</a:t>
            </a:r>
          </a:p>
        </p:txBody>
      </p:sp>
      <p:sp>
        <p:nvSpPr>
          <p:cNvPr id="227332" name="Rectangle 4"/>
          <p:cNvSpPr>
            <a:spLocks noGrp="1" noChangeArrowheads="1"/>
          </p:cNvSpPr>
          <p:nvPr>
            <p:ph type="subTitle" idx="1"/>
          </p:nvPr>
        </p:nvSpPr>
        <p:spPr>
          <a:xfrm>
            <a:off x="0" y="0"/>
            <a:ext cx="4343400" cy="6172200"/>
          </a:xfrm>
          <a:prstGeom prst="rect">
            <a:avLst/>
          </a:prstGeo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353473706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2376413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9780191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53517668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44330409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73518054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10068591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03404001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76135975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5123446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994383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8205534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56434210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66254380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7677251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38554190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64487178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92273812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9195767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014361926"/>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5851012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840018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0191366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7168169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4017727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52324125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536917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045819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6321121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9477359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360830037"/>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fld id="{281CF0B2-6A5E-4597-8A61-5515E9E50494}" type="slidenum">
              <a:rPr lang="en-US" altLang="zh-TW"/>
              <a:pPr/>
              <a:t>‹#›</a:t>
            </a:fld>
            <a:endParaRPr lang="en-US" altLang="zh-TW"/>
          </a:p>
        </p:txBody>
      </p:sp>
    </p:spTree>
    <p:extLst>
      <p:ext uri="{BB962C8B-B14F-4D97-AF65-F5344CB8AC3E}">
        <p14:creationId xmlns:p14="http://schemas.microsoft.com/office/powerpoint/2010/main" val="357746872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52237693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481202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196123268"/>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72356925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58651996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84032413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17832683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09081349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64409434"/>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901258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399762987"/>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21603542"/>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141025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495920795"/>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6030720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03470187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3542204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4191000" y="6400800"/>
            <a:ext cx="4876800" cy="274638"/>
          </a:xfrm>
          <a:prstGeom prst="rect">
            <a:avLst/>
          </a:prstGeom>
          <a:noFill/>
          <a:ln w="9525">
            <a:noFill/>
            <a:miter lim="800000"/>
            <a:headEnd/>
            <a:tailEnd/>
          </a:ln>
          <a:effectLst/>
        </p:spPr>
        <p:txBody>
          <a:bodyPr>
            <a:spAutoFit/>
          </a:bodyPr>
          <a:lstStyle/>
          <a:p>
            <a:pPr algn="r">
              <a:defRPr/>
            </a:pPr>
            <a:r>
              <a:rPr lang="en-US" sz="1200" b="1" i="1" dirty="0">
                <a:solidFill>
                  <a:schemeClr val="bg1"/>
                </a:solidFill>
                <a:latin typeface="Century Schoolbook" pitchFamily="18" charset="0"/>
              </a:rPr>
              <a:t>© The McGraw-Hill Companies, All Rights Reserved</a:t>
            </a:r>
          </a:p>
        </p:txBody>
      </p:sp>
      <p:sp>
        <p:nvSpPr>
          <p:cNvPr id="227332" name="Rectangle 4"/>
          <p:cNvSpPr>
            <a:spLocks noGrp="1" noChangeArrowheads="1"/>
          </p:cNvSpPr>
          <p:nvPr>
            <p:ph type="subTitle" idx="1"/>
          </p:nvPr>
        </p:nvSpPr>
        <p:spPr>
          <a:xfrm>
            <a:off x="0" y="0"/>
            <a:ext cx="4343400" cy="6172200"/>
          </a:xfrm>
          <a:effectLst>
            <a:outerShdw dist="35921" dir="8100000" algn="ctr" rotWithShape="0">
              <a:schemeClr val="tx1"/>
            </a:outerShdw>
          </a:effectLst>
        </p:spPr>
        <p:txBody>
          <a:bodyPr anchor="ctr" anchorCtr="1"/>
          <a:lstStyle>
            <a:lvl1pPr marL="0" indent="0" algn="ctr">
              <a:buFontTx/>
              <a:buNone/>
              <a:defRPr sz="4000" baseline="0">
                <a:solidFill>
                  <a:srgbClr val="C00000"/>
                </a:solidFill>
                <a:effectLst>
                  <a:outerShdw blurRad="38100" dist="38100" dir="2700000" algn="tl">
                    <a:srgbClr val="000000"/>
                  </a:outerShdw>
                </a:effectLst>
              </a:defRPr>
            </a:lvl1pPr>
          </a:lstStyle>
          <a:p>
            <a:r>
              <a:rPr lang="en-US" dirty="0"/>
              <a:t>Click to edit Master subtitle style</a:t>
            </a:r>
          </a:p>
        </p:txBody>
      </p:sp>
    </p:spTree>
    <p:extLst>
      <p:ext uri="{BB962C8B-B14F-4D97-AF65-F5344CB8AC3E}">
        <p14:creationId xmlns:p14="http://schemas.microsoft.com/office/powerpoint/2010/main" val="392415362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6A65E-2E7B-45D1-A4B9-0680C068B11A}" type="datetimeFigureOut">
              <a:rPr lang="en-US" dirty="0"/>
              <a:pPr/>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val="318434399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3.gif"/><Relationship Id="rId4" Type="http://schemas.openxmlformats.org/officeDocument/2006/relationships/slideLayout" Target="../slideLayouts/slideLayout23.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4158635278"/>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47" r:id="rId19"/>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146213491"/>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EABCC0-4015-442D-A50A-F28A526CE51D}"/>
              </a:ext>
            </a:extLst>
          </p:cNvPr>
          <p:cNvSpPr/>
          <p:nvPr userDrawn="1"/>
        </p:nvSpPr>
        <p:spPr>
          <a:xfrm>
            <a:off x="220579" y="6642556"/>
            <a:ext cx="8915400" cy="21544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rgbClr val="6A6A6A"/>
                </a:solidFill>
                <a:effectLst/>
                <a:uLnTx/>
                <a:uFillTx/>
                <a:latin typeface="+mn-lt"/>
                <a:ea typeface="ＭＳ Ｐゴシック" panose="020B0600070205080204" pitchFamily="34" charset="-128"/>
                <a:cs typeface="+mn-cs"/>
              </a:rPr>
              <a:t>©McGraw-Hill Education. All rights reserved. Authorized </a:t>
            </a:r>
            <a:r>
              <a:rPr lang="en-US" sz="800" kern="1200" dirty="0">
                <a:solidFill>
                  <a:srgbClr val="6A6A6A"/>
                </a:solidFill>
                <a:effectLst/>
                <a:latin typeface="+mn-lt"/>
                <a:ea typeface="ＭＳ Ｐゴシック" panose="020B0600070205080204" pitchFamily="34" charset="-128"/>
                <a:cs typeface="+mn-cs"/>
              </a:rPr>
              <a:t>only </a:t>
            </a:r>
            <a:r>
              <a:rPr kumimoji="0" lang="en-US" sz="800" b="0" i="0" u="none" strike="noStrike" kern="1200" cap="none" spc="0" normalizeH="0" baseline="0" noProof="0" dirty="0">
                <a:ln>
                  <a:noFill/>
                </a:ln>
                <a:solidFill>
                  <a:srgbClr val="6A6A6A"/>
                </a:solidFill>
                <a:effectLst/>
                <a:uLnTx/>
                <a:uFillTx/>
                <a:latin typeface="+mn-lt"/>
                <a:ea typeface="ＭＳ Ｐゴシック" panose="020B0600070205080204" pitchFamily="34" charset="-128"/>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42821357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Copyright" descr="©McGraw-Hill Education&#10;"/>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
        <p:nvSpPr>
          <p:cNvPr id="4" name="Rectangle 3">
            <a:extLst>
              <a:ext uri="{FF2B5EF4-FFF2-40B4-BE49-F238E27FC236}">
                <a16:creationId xmlns:a16="http://schemas.microsoft.com/office/drawing/2014/main" id="{8C6D6EC8-697A-4767-8D15-05A4BC054CEA}"/>
              </a:ext>
            </a:extLst>
          </p:cNvPr>
          <p:cNvSpPr/>
          <p:nvPr userDrawn="1"/>
        </p:nvSpPr>
        <p:spPr>
          <a:xfrm>
            <a:off x="0" y="6674078"/>
            <a:ext cx="9144000" cy="215444"/>
          </a:xfrm>
          <a:prstGeom prst="rect">
            <a:avLst/>
          </a:prstGeom>
          <a:solidFill>
            <a:schemeClr val="bg2"/>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©McGraw-Hill Education. All rights reserved. Authorized </a:t>
            </a:r>
            <a:r>
              <a:rPr lang="en-US" sz="800" kern="1200" dirty="0">
                <a:solidFill>
                  <a:schemeClr val="bg1"/>
                </a:solidFill>
                <a:effectLst/>
                <a:latin typeface="+mn-lt"/>
                <a:ea typeface="ＭＳ Ｐゴシック" panose="020B0600070205080204" pitchFamily="34" charset="-128"/>
                <a:cs typeface="+mn-cs"/>
              </a:rPr>
              <a:t>only </a:t>
            </a:r>
            <a:r>
              <a:rPr kumimoji="0" lang="en-US" sz="800" b="0" i="0" u="none" strike="noStrike" kern="1200" cap="none" spc="0" normalizeH="0" baseline="0" noProof="0" dirty="0">
                <a:ln>
                  <a:noFill/>
                </a:ln>
                <a:solidFill>
                  <a:schemeClr val="bg1"/>
                </a:solidFill>
                <a:effectLst/>
                <a:uLnTx/>
                <a:uFillTx/>
                <a:latin typeface="+mn-lt"/>
                <a:ea typeface="ＭＳ Ｐゴシック" panose="020B0600070205080204" pitchFamily="34" charset="-128"/>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1625967189"/>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213" r:id="rId11"/>
  </p:sldLayoutIdLst>
  <p:transition spd="med"/>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1734495916"/>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1583212102"/>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Lst>
  <p:transition spd="med"/>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slide" Target="slide7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slide" Target="slide76.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slide" Target="slide7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7.xml"/><Relationship Id="rId5" Type="http://schemas.openxmlformats.org/officeDocument/2006/relationships/slide" Target="slide78.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7.xml"/><Relationship Id="rId5" Type="http://schemas.openxmlformats.org/officeDocument/2006/relationships/slide" Target="slide79.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slide" Target="slide80.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slide" Target="slide8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slide" Target="slide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slide" Target="slide8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slide" Target="slide8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openxmlformats.org/officeDocument/2006/relationships/slide" Target="slide85.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7.xml"/><Relationship Id="rId4" Type="http://schemas.openxmlformats.org/officeDocument/2006/relationships/slide" Target="slide8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7.xml"/><Relationship Id="rId4" Type="http://schemas.openxmlformats.org/officeDocument/2006/relationships/slide" Target="slide8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7.xml"/><Relationship Id="rId4" Type="http://schemas.openxmlformats.org/officeDocument/2006/relationships/slide" Target="slide8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37.xml"/><Relationship Id="rId4" Type="http://schemas.openxmlformats.org/officeDocument/2006/relationships/slide" Target="slide89.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37.xml"/><Relationship Id="rId5" Type="http://schemas.openxmlformats.org/officeDocument/2006/relationships/slide" Target="slide90.xml"/><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7.xml"/><Relationship Id="rId5" Type="http://schemas.openxmlformats.org/officeDocument/2006/relationships/slide" Target="slide91.xml"/><Relationship Id="rId4" Type="http://schemas.microsoft.com/office/2007/relationships/hdphoto" Target="../media/hdphoto7.wdp"/></Relationships>
</file>

<file path=ppt/slides/_rels/slide49.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46.xml"/><Relationship Id="rId1" Type="http://schemas.openxmlformats.org/officeDocument/2006/relationships/slideLayout" Target="../slideLayouts/slideLayout37.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37.xml"/><Relationship Id="rId4" Type="http://schemas.openxmlformats.org/officeDocument/2006/relationships/hyperlink" Target="http://www.lancer.com.tw/index.php?option=com_content&amp;view=article&amp;id=324:shop-floor-control-sfc-&amp;catid=68:2008-07-10-09-32-32&amp;Itemid=10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37.xml"/><Relationship Id="rId4" Type="http://schemas.openxmlformats.org/officeDocument/2006/relationships/slide" Target="slide9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7.xml"/><Relationship Id="rId5" Type="http://schemas.openxmlformats.org/officeDocument/2006/relationships/slide" Target="slide7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37.xml"/><Relationship Id="rId4" Type="http://schemas.openxmlformats.org/officeDocument/2006/relationships/slide" Target="slide9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3.png"/><Relationship Id="rId1" Type="http://schemas.openxmlformats.org/officeDocument/2006/relationships/slideLayout" Target="../slideLayouts/slideLayout37.xml"/><Relationship Id="rId4" Type="http://schemas.openxmlformats.org/officeDocument/2006/relationships/slide" Target="slide97.xml"/></Relationships>
</file>

<file path=ppt/slides/_rels/slide6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4.png"/><Relationship Id="rId1" Type="http://schemas.openxmlformats.org/officeDocument/2006/relationships/slideLayout" Target="../slideLayouts/slideLayout37.xml"/><Relationship Id="rId4" Type="http://schemas.openxmlformats.org/officeDocument/2006/relationships/slide" Target="slide9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slide" Target="slide7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slide" Target="slide65.xml"/><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effectLst/>
        </p:spPr>
        <p:txBody>
          <a:bodyPr/>
          <a:lstStyle/>
          <a:p>
            <a:r>
              <a:rPr lang="en-US" dirty="0"/>
              <a:t>CHAPTER EIGHT</a:t>
            </a:r>
          </a:p>
        </p:txBody>
      </p:sp>
      <p:sp>
        <p:nvSpPr>
          <p:cNvPr id="4098" name="Rectangle 3"/>
          <p:cNvSpPr>
            <a:spLocks noGrp="1" noChangeArrowheads="1"/>
          </p:cNvSpPr>
          <p:nvPr>
            <p:ph type="body" sz="quarter" idx="10"/>
          </p:nvPr>
        </p:nvSpPr>
        <p:spPr>
          <a:effectLst/>
        </p:spPr>
        <p:txBody>
          <a:bodyPr>
            <a:noAutofit/>
          </a:bodyPr>
          <a:lstStyle/>
          <a:p>
            <a:pPr algn="ctr" eaLnBrk="1" hangingPunct="1">
              <a:lnSpc>
                <a:spcPct val="90000"/>
              </a:lnSpc>
            </a:pPr>
            <a:r>
              <a:rPr lang="en-US" sz="2800" dirty="0">
                <a:effectLst/>
                <a:latin typeface="+mn-lt"/>
              </a:rPr>
              <a:t>Enterprise Applications:</a:t>
            </a:r>
          </a:p>
          <a:p>
            <a:pPr algn="ctr" eaLnBrk="1" hangingPunct="1">
              <a:lnSpc>
                <a:spcPct val="90000"/>
              </a:lnSpc>
            </a:pPr>
            <a:r>
              <a:rPr lang="en-US" sz="2800" dirty="0">
                <a:latin typeface="+mn-lt"/>
              </a:rPr>
              <a:t>Business Communications</a:t>
            </a:r>
            <a:endParaRPr lang="en-US" sz="2800" dirty="0">
              <a:effectLst/>
              <a:latin typeface="+mn-lt"/>
            </a:endParaRPr>
          </a:p>
        </p:txBody>
      </p:sp>
      <p:pic>
        <p:nvPicPr>
          <p:cNvPr id="3" name="Picture 2" descr="Cover of Business Driven Information Systems, sixth edition, by Paige Baltzan">
            <a:extLst>
              <a:ext uri="{FF2B5EF4-FFF2-40B4-BE49-F238E27FC236}">
                <a16:creationId xmlns:a16="http://schemas.microsoft.com/office/drawing/2014/main" id="{924B8D0C-88EA-4199-A9F8-5EF4F0180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1295400"/>
            <a:ext cx="2917925" cy="3733800"/>
          </a:xfrm>
          <a:prstGeom prst="rect">
            <a:avLst/>
          </a:prstGeom>
        </p:spPr>
      </p:pic>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76200" y="5040086"/>
            <a:ext cx="9144000" cy="1754326"/>
          </a:xfrm>
          <a:prstGeom prst="rect">
            <a:avLst/>
          </a:prstGeom>
        </p:spPr>
        <p:txBody>
          <a:bodyPr wrap="square">
            <a:spAutoFit/>
          </a:bodyPr>
          <a:lstStyle/>
          <a:p>
            <a:r>
              <a:rPr lang="zh-TW" altLang="en-US" dirty="0" smtClean="0"/>
              <a:t>哈雷摩托車</a:t>
            </a:r>
            <a:r>
              <a:rPr lang="zh-TW" altLang="en-US" dirty="0"/>
              <a:t>公司的最大資產之一是其忠誠的客戶。在經歷了20世紀60年代和70年代的日本競爭之後，該公司在</a:t>
            </a:r>
            <a:r>
              <a:rPr lang="zh-TW" altLang="en-US" dirty="0" smtClean="0"/>
              <a:t>1981年</a:t>
            </a:r>
            <a:r>
              <a:rPr lang="zh-TW" altLang="en-US" dirty="0"/>
              <a:t>渡過難關</a:t>
            </a:r>
            <a:r>
              <a:rPr lang="zh-TW" altLang="en-US" dirty="0" smtClean="0"/>
              <a:t>，</a:t>
            </a:r>
            <a:r>
              <a:rPr lang="zh-TW" altLang="en-US" dirty="0"/>
              <a:t>當時有13名</a:t>
            </a:r>
            <a:r>
              <a:rPr lang="zh-TW" altLang="en-US" dirty="0" smtClean="0"/>
              <a:t>高階主管</a:t>
            </a:r>
            <a:r>
              <a:rPr lang="zh-TW" altLang="en-US" dirty="0"/>
              <a:t>購買了該公司。</a:t>
            </a:r>
            <a:r>
              <a:rPr lang="zh-TW" altLang="en-US" dirty="0" smtClean="0"/>
              <a:t>領導人比</a:t>
            </a:r>
            <a:r>
              <a:rPr lang="zh-TW" altLang="en-US" dirty="0"/>
              <a:t>爾</a:t>
            </a:r>
            <a:r>
              <a:rPr lang="zh-TW" altLang="en-US" dirty="0" smtClean="0"/>
              <a:t>斯在密</a:t>
            </a:r>
            <a:r>
              <a:rPr lang="zh-TW" altLang="en-US" dirty="0"/>
              <a:t>爾沃基</a:t>
            </a:r>
            <a:r>
              <a:rPr lang="zh-TW" altLang="en-US" dirty="0" smtClean="0"/>
              <a:t>總部中</a:t>
            </a:r>
            <a:r>
              <a:rPr lang="zh-TW" altLang="en-US" dirty="0"/>
              <a:t>慶祝。新業主決定成立Harley Owners Group（H.O.G），讓客戶更多地參與該產品。 </a:t>
            </a:r>
            <a:r>
              <a:rPr lang="zh-TW" altLang="en-US" dirty="0" smtClean="0"/>
              <a:t>通過H</a:t>
            </a:r>
            <a:r>
              <a:rPr lang="zh-TW" altLang="en-US" dirty="0"/>
              <a:t>OG以其忠誠的客戶群和公司內部的</a:t>
            </a:r>
            <a:r>
              <a:rPr lang="zh-TW" altLang="en-US" dirty="0" smtClean="0"/>
              <a:t>員工在</a:t>
            </a:r>
            <a:r>
              <a:rPr lang="zh-TW" altLang="en-US" dirty="0"/>
              <a:t>公司外開了一個對話。</a:t>
            </a:r>
          </a:p>
          <a:p>
            <a:r>
              <a:rPr lang="zh-TW" altLang="en-US" dirty="0"/>
              <a:t>1993年，在HOG開始後的10多年裡，該公司慶祝其成立90週年，超過10萬名HOG成員聚集在密爾沃基，參加了6萬台Harley-Davidson機器的駕車遊行。</a:t>
            </a:r>
          </a:p>
        </p:txBody>
      </p:sp>
    </p:spTree>
    <p:extLst>
      <p:ext uri="{BB962C8B-B14F-4D97-AF65-F5344CB8AC3E}">
        <p14:creationId xmlns:p14="http://schemas.microsoft.com/office/powerpoint/2010/main" val="303179782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z="3400" dirty="0"/>
              <a:t>Figure 8.4 The Three Primary Enterprise Systems</a:t>
            </a:r>
          </a:p>
        </p:txBody>
      </p:sp>
      <p:pic>
        <p:nvPicPr>
          <p:cNvPr id="14340" name="Picture 3" descr="Systems include: supply chain management, customer relationship management, and enterprise resource planning."/>
          <p:cNvPicPr>
            <a:picLocks noChangeAspect="1"/>
          </p:cNvPicPr>
          <p:nvPr/>
        </p:nvPicPr>
        <p:blipFill>
          <a:blip r:embed="rId3" cstate="print">
            <a:clrChange>
              <a:clrFrom>
                <a:srgbClr val="FFF9B9"/>
              </a:clrFrom>
              <a:clrTo>
                <a:srgbClr val="FFF9B9">
                  <a:alpha val="0"/>
                </a:srgbClr>
              </a:clrTo>
            </a:clrChange>
            <a:extLst>
              <a:ext uri="{28A0092B-C50C-407E-A947-70E740481C1C}">
                <a14:useLocalDpi xmlns:a14="http://schemas.microsoft.com/office/drawing/2010/main" val="0"/>
              </a:ext>
            </a:extLst>
          </a:blip>
          <a:srcRect l="1097" t="8629" r="26144" b="5675"/>
          <a:stretch>
            <a:fillRect/>
          </a:stretch>
        </p:blipFill>
        <p:spPr bwMode="auto">
          <a:xfrm>
            <a:off x="228600" y="1676400"/>
            <a:ext cx="8586355" cy="385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Autofit/>
          </a:bodyPr>
          <a:lstStyle/>
          <a:p>
            <a:r>
              <a:rPr lang="en-US" sz="3400" dirty="0"/>
              <a:t>Figure 8.5 The Five Basic Supply Chain Activities</a:t>
            </a:r>
          </a:p>
        </p:txBody>
      </p:sp>
      <p:pic>
        <p:nvPicPr>
          <p:cNvPr id="2050" name="Picture 2" descr="Descriptions of the five activities."/>
          <p:cNvPicPr>
            <a:picLocks noChangeAspect="1" noChangeArrowheads="1"/>
          </p:cNvPicPr>
          <p:nvPr/>
        </p:nvPicPr>
        <p:blipFill>
          <a:blip r:embed="rId3" cstate="print"/>
          <a:srcRect/>
          <a:stretch>
            <a:fillRect/>
          </a:stretch>
        </p:blipFill>
        <p:spPr bwMode="auto">
          <a:xfrm>
            <a:off x="2057400" y="859221"/>
            <a:ext cx="6833661" cy="5562600"/>
          </a:xfrm>
          <a:prstGeom prst="rect">
            <a:avLst/>
          </a:prstGeom>
          <a:noFill/>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76200" y="2758930"/>
            <a:ext cx="1828800" cy="3970318"/>
          </a:xfrm>
          <a:prstGeom prst="rect">
            <a:avLst/>
          </a:prstGeom>
        </p:spPr>
        <p:txBody>
          <a:bodyPr wrap="square">
            <a:spAutoFit/>
          </a:bodyPr>
          <a:lstStyle/>
          <a:p>
            <a:r>
              <a:rPr lang="en-US" altLang="zh-TW" dirty="0" smtClean="0"/>
              <a:t>Best buy</a:t>
            </a:r>
            <a:r>
              <a:rPr lang="zh-TW" altLang="en-US" dirty="0" smtClean="0"/>
              <a:t>通過</a:t>
            </a:r>
            <a:r>
              <a:rPr lang="zh-TW" altLang="en-US" dirty="0"/>
              <a:t>其</a:t>
            </a:r>
            <a:r>
              <a:rPr lang="en-US" altLang="zh-TW" dirty="0"/>
              <a:t>SCM</a:t>
            </a:r>
            <a:r>
              <a:rPr lang="zh-TW" altLang="en-US" dirty="0"/>
              <a:t>系統每隔半小時檢查一次北美</a:t>
            </a:r>
            <a:r>
              <a:rPr lang="en-US" altLang="zh-TW" dirty="0"/>
              <a:t>750</a:t>
            </a:r>
            <a:r>
              <a:rPr lang="zh-TW" altLang="en-US" dirty="0"/>
              <a:t>家商店的庫存</a:t>
            </a:r>
            <a:r>
              <a:rPr lang="zh-TW" altLang="en-US" dirty="0" smtClean="0"/>
              <a:t>水平</a:t>
            </a:r>
            <a:r>
              <a:rPr lang="en-US" altLang="zh-TW" dirty="0" smtClean="0"/>
              <a:t>,</a:t>
            </a:r>
            <a:r>
              <a:rPr lang="zh-TW" altLang="en-US" dirty="0"/>
              <a:t>從庫存補貨</a:t>
            </a:r>
            <a:r>
              <a:rPr lang="zh-TW" altLang="en-US" dirty="0" smtClean="0"/>
              <a:t>中得到大量預測</a:t>
            </a:r>
            <a:endParaRPr lang="en-US" altLang="zh-TW" dirty="0" smtClean="0"/>
          </a:p>
          <a:p>
            <a:r>
              <a:rPr lang="zh-TW" altLang="en-US" dirty="0"/>
              <a:t>供應鏈管理改善了公司尋找製造產品或服務所需的原始</a:t>
            </a:r>
            <a:r>
              <a:rPr lang="zh-TW" altLang="en-US" dirty="0" smtClean="0"/>
              <a:t>組件，製造產品</a:t>
            </a:r>
            <a:r>
              <a:rPr lang="zh-TW" altLang="en-US" dirty="0"/>
              <a:t>或服務並將其交付給</a:t>
            </a:r>
            <a:r>
              <a:rPr lang="zh-TW" altLang="en-US" dirty="0" smtClean="0"/>
              <a:t>客戶</a:t>
            </a:r>
            <a:r>
              <a:rPr lang="zh-TW" altLang="en-US" dirty="0"/>
              <a:t>的方法</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sp>
        <p:nvSpPr>
          <p:cNvPr id="11" name="矩形 10"/>
          <p:cNvSpPr/>
          <p:nvPr/>
        </p:nvSpPr>
        <p:spPr>
          <a:xfrm>
            <a:off x="342900" y="248820"/>
            <a:ext cx="8458200" cy="6280630"/>
          </a:xfrm>
          <a:prstGeom prst="rect">
            <a:avLst/>
          </a:prstGeom>
        </p:spPr>
        <p:txBody>
          <a:bodyPr wrap="square">
            <a:spAutoFit/>
          </a:bodyPr>
          <a:lstStyle/>
          <a:p>
            <a:pPr marL="342900" indent="-342900">
              <a:lnSpc>
                <a:spcPct val="150000"/>
              </a:lnSpc>
              <a:buFont typeface="+mj-lt"/>
              <a:buAutoNum type="arabicPeriod"/>
            </a:pPr>
            <a:r>
              <a:rPr lang="zh-TW" altLang="en-US" b="1" dirty="0"/>
              <a:t>計劃</a:t>
            </a:r>
            <a:r>
              <a:rPr lang="zh-TW" altLang="en-US" dirty="0"/>
              <a:t>：這是供應鏈管理</a:t>
            </a:r>
            <a:r>
              <a:rPr lang="zh-TW" altLang="en-US" dirty="0" smtClean="0"/>
              <a:t>的築策略</a:t>
            </a:r>
            <a:r>
              <a:rPr lang="zh-TW" altLang="en-US" dirty="0"/>
              <a:t>部分。公司必須制定計劃來管理滿足客戶對產品或服務需求的所有資源。一項重要的計劃是製定一套指標來監控供應鏈，以便提高效率，降低成本，並為客戶提供高質量和高價值。</a:t>
            </a:r>
          </a:p>
          <a:p>
            <a:pPr marL="342900" indent="-342900">
              <a:lnSpc>
                <a:spcPct val="150000"/>
              </a:lnSpc>
              <a:buFont typeface="+mj-lt"/>
              <a:buAutoNum type="arabicPeriod"/>
            </a:pPr>
            <a:r>
              <a:rPr lang="zh-TW" altLang="en-US" b="1" dirty="0"/>
              <a:t>資料來源</a:t>
            </a:r>
            <a:r>
              <a:rPr lang="zh-TW" altLang="en-US" dirty="0"/>
              <a:t>：公司必須謹慎選擇能夠提供製造產品所需的產品和服務的可靠供應商。公司還必須與供應商一起制定一套定價，交付和支付流程，並創建監控和改善關係的指標。</a:t>
            </a:r>
          </a:p>
          <a:p>
            <a:pPr marL="342900" indent="-342900">
              <a:lnSpc>
                <a:spcPct val="150000"/>
              </a:lnSpc>
              <a:buFont typeface="+mj-lt"/>
              <a:buAutoNum type="arabicPeriod"/>
            </a:pPr>
            <a:r>
              <a:rPr lang="zh-TW" altLang="en-US" b="1" dirty="0"/>
              <a:t>製造</a:t>
            </a:r>
            <a:r>
              <a:rPr lang="zh-TW" altLang="en-US" dirty="0"/>
              <a:t>：這是公司製造產品或服務的步驟。這可以包括安排生產，測試，包裝和準備交付所需的活動。這是迄今為止供應鏈中度量最密集的部分，用於衡量質量水平，產量和工人生產率。</a:t>
            </a:r>
          </a:p>
          <a:p>
            <a:pPr marL="342900" indent="-342900">
              <a:lnSpc>
                <a:spcPct val="150000"/>
              </a:lnSpc>
              <a:buFont typeface="+mj-lt"/>
              <a:buAutoNum type="arabicPeriod"/>
            </a:pPr>
            <a:r>
              <a:rPr lang="zh-TW" altLang="en-US" b="1" dirty="0"/>
              <a:t>交付</a:t>
            </a:r>
            <a:r>
              <a:rPr lang="zh-TW" altLang="en-US" dirty="0"/>
              <a:t>：此步驟通常稱為後勤。物流是一系列流程，用於計劃和控制從供應商到客戶的供應的高效和有效運輸和存儲。在此步驟中，公司必須能夠接收客戶的訂單，通過倉庫網絡履行訂單，選擇運輸公司來交付產品，並實施計費和發票系統以方便付款。</a:t>
            </a:r>
          </a:p>
          <a:p>
            <a:pPr marL="342900" indent="-342900">
              <a:lnSpc>
                <a:spcPct val="150000"/>
              </a:lnSpc>
              <a:buFont typeface="+mj-lt"/>
              <a:buAutoNum type="arabicPeriod"/>
            </a:pPr>
            <a:r>
              <a:rPr lang="zh-TW" altLang="en-US" dirty="0" smtClean="0"/>
              <a:t>退回：</a:t>
            </a:r>
            <a:r>
              <a:rPr lang="zh-TW" altLang="en-US" dirty="0"/>
              <a:t>這通常是供應鏈中</a:t>
            </a:r>
            <a:r>
              <a:rPr lang="zh-TW" altLang="en-US" dirty="0" smtClean="0"/>
              <a:t>最有問題的。</a:t>
            </a:r>
            <a:r>
              <a:rPr lang="zh-TW" altLang="en-US" dirty="0"/>
              <a:t>公司必須建立一個網絡，用於接收有缺陷和過剩的產品，並為有交付產品問題的客戶提供支持。</a:t>
            </a:r>
          </a:p>
        </p:txBody>
      </p:sp>
    </p:spTree>
    <p:extLst>
      <p:ext uri="{BB962C8B-B14F-4D97-AF65-F5344CB8AC3E}">
        <p14:creationId xmlns:p14="http://schemas.microsoft.com/office/powerpoint/2010/main" val="8890118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Grp="1" noChangeArrowheads="1"/>
          </p:cNvSpPr>
          <p:nvPr>
            <p:ph type="title"/>
          </p:nvPr>
        </p:nvSpPr>
        <p:spPr/>
        <p:txBody>
          <a:bodyPr>
            <a:normAutofit fontScale="90000"/>
          </a:bodyPr>
          <a:lstStyle/>
          <a:p>
            <a:pPr eaLnBrk="1" hangingPunct="1"/>
            <a:r>
              <a:rPr lang="en-US" sz="4000" dirty="0"/>
              <a:t>Figure 8.6 A Typical Supply Chain</a:t>
            </a:r>
            <a:endParaRPr lang="en-US" sz="2800" dirty="0"/>
          </a:p>
        </p:txBody>
      </p:sp>
      <p:sp>
        <p:nvSpPr>
          <p:cNvPr id="16387" name="Rectangle 3"/>
          <p:cNvSpPr>
            <a:spLocks noGrp="1" noChangeArrowheads="1"/>
          </p:cNvSpPr>
          <p:nvPr>
            <p:ph idx="1"/>
          </p:nvPr>
        </p:nvSpPr>
        <p:spPr/>
        <p:txBody>
          <a:bodyPr/>
          <a:lstStyle/>
          <a:p>
            <a:pPr eaLnBrk="1" hangingPunct="1"/>
            <a:r>
              <a:rPr lang="en-US" sz="2400" b="1" dirty="0"/>
              <a:t>Supply Chain Management</a:t>
            </a:r>
            <a:r>
              <a:rPr lang="en-US" sz="2400" dirty="0"/>
              <a:t> </a:t>
            </a:r>
            <a:r>
              <a:rPr lang="en-US" sz="2400" b="1" dirty="0"/>
              <a:t>(SCM) </a:t>
            </a:r>
            <a:r>
              <a:rPr lang="en-US" sz="2400" dirty="0"/>
              <a:t>– The management of information flows between and among activities in a supply chain to maximize total supply chain effectiveness and profitability</a:t>
            </a:r>
          </a:p>
        </p:txBody>
      </p:sp>
      <p:pic>
        <p:nvPicPr>
          <p:cNvPr id="16388" name="Picture 3" descr="A graphic shows flow between entities of a supply chain."/>
          <p:cNvPicPr>
            <a:picLocks noChangeAspect="1"/>
          </p:cNvPicPr>
          <p:nvPr/>
        </p:nvPicPr>
        <p:blipFill>
          <a:blip r:embed="rId3" cstate="print">
            <a:clrChange>
              <a:clrFrom>
                <a:srgbClr val="FFF9B9"/>
              </a:clrFrom>
              <a:clrTo>
                <a:srgbClr val="FFF9B9">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3792" t="22781" r="2608" b="1843"/>
          <a:stretch>
            <a:fillRect/>
          </a:stretch>
        </p:blipFill>
        <p:spPr bwMode="auto">
          <a:xfrm>
            <a:off x="152400" y="2667000"/>
            <a:ext cx="8805334" cy="360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5"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p:txBody>
          <a:bodyPr/>
          <a:lstStyle/>
          <a:p>
            <a:pPr eaLnBrk="1" hangingPunct="1"/>
            <a:r>
              <a:rPr lang="en-US" sz="3600" dirty="0"/>
              <a:t>Supply Chain Management </a:t>
            </a:r>
            <a:r>
              <a:rPr lang="en-US" sz="2000" dirty="0"/>
              <a:t>1 of 2</a:t>
            </a:r>
            <a:endParaRPr lang="en-US" sz="3600" dirty="0"/>
          </a:p>
        </p:txBody>
      </p:sp>
      <p:sp>
        <p:nvSpPr>
          <p:cNvPr id="17411" name="Rectangle 3"/>
          <p:cNvSpPr>
            <a:spLocks noGrp="1" noChangeArrowheads="1"/>
          </p:cNvSpPr>
          <p:nvPr>
            <p:ph idx="1"/>
          </p:nvPr>
        </p:nvSpPr>
        <p:spPr>
          <a:xfrm>
            <a:off x="457200" y="961697"/>
            <a:ext cx="8229600" cy="3780473"/>
          </a:xfrm>
        </p:spPr>
        <p:txBody>
          <a:bodyPr/>
          <a:lstStyle/>
          <a:p>
            <a:pPr marL="609600" indent="-609600" eaLnBrk="1" hangingPunct="1">
              <a:spcBef>
                <a:spcPts val="600"/>
              </a:spcBef>
              <a:spcAft>
                <a:spcPts val="1200"/>
              </a:spcAft>
            </a:pPr>
            <a:r>
              <a:rPr lang="en-US" sz="2800" dirty="0"/>
              <a:t>The supply chain has three main links:</a:t>
            </a:r>
          </a:p>
          <a:p>
            <a:pPr marL="990600" lvl="1" indent="-533400" eaLnBrk="1" hangingPunct="1">
              <a:spcBef>
                <a:spcPts val="600"/>
              </a:spcBef>
              <a:spcAft>
                <a:spcPts val="1200"/>
              </a:spcAft>
              <a:buClr>
                <a:schemeClr val="bg2"/>
              </a:buClr>
              <a:buFont typeface="Arial" pitchFamily="34" charset="0"/>
              <a:buAutoNum type="arabicPeriod"/>
            </a:pPr>
            <a:r>
              <a:rPr lang="en-US" sz="2400" dirty="0"/>
              <a:t>Materials flow from suppliers and their “upstream” suppliers at all levels</a:t>
            </a:r>
          </a:p>
          <a:p>
            <a:pPr marL="990600" lvl="1" indent="-533400" eaLnBrk="1" hangingPunct="1">
              <a:spcBef>
                <a:spcPts val="600"/>
              </a:spcBef>
              <a:spcAft>
                <a:spcPts val="1200"/>
              </a:spcAft>
              <a:buClr>
                <a:schemeClr val="bg2"/>
              </a:buClr>
              <a:buFont typeface="Arial" pitchFamily="34" charset="0"/>
              <a:buAutoNum type="arabicPeriod"/>
            </a:pPr>
            <a:r>
              <a:rPr lang="en-US" sz="2400" dirty="0"/>
              <a:t>Transformation of materials into semifinished and finished products through the organization’s own production process</a:t>
            </a:r>
          </a:p>
          <a:p>
            <a:pPr marL="990600" lvl="1" indent="-533400" eaLnBrk="1" hangingPunct="1">
              <a:spcBef>
                <a:spcPts val="600"/>
              </a:spcBef>
              <a:spcAft>
                <a:spcPts val="1200"/>
              </a:spcAft>
              <a:buClr>
                <a:schemeClr val="bg2"/>
              </a:buClr>
              <a:buFont typeface="Arial" pitchFamily="34" charset="0"/>
              <a:buAutoNum type="arabicPeriod"/>
            </a:pPr>
            <a:r>
              <a:rPr lang="en-US" sz="2400" dirty="0"/>
              <a:t>Distribution of products to customers and their “downstream” customers at all levels</a:t>
            </a:r>
          </a:p>
        </p:txBody>
      </p:sp>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1"/>
          </p:nvPr>
        </p:nvSpPr>
        <p:spPr/>
        <p:txBody>
          <a:bodyPr/>
          <a:lstStyle/>
          <a:p>
            <a:endParaRPr lang="en-US" dirty="0"/>
          </a:p>
        </p:txBody>
      </p:sp>
      <p:sp>
        <p:nvSpPr>
          <p:cNvPr id="2" name="矩形 1"/>
          <p:cNvSpPr/>
          <p:nvPr/>
        </p:nvSpPr>
        <p:spPr>
          <a:xfrm>
            <a:off x="609600" y="4985221"/>
            <a:ext cx="8229600" cy="1477328"/>
          </a:xfrm>
          <a:prstGeom prst="rect">
            <a:avLst/>
          </a:prstGeom>
        </p:spPr>
        <p:txBody>
          <a:bodyPr wrap="square">
            <a:spAutoFit/>
          </a:bodyPr>
          <a:lstStyle/>
          <a:p>
            <a:r>
              <a:rPr lang="en-US" altLang="zh-TW" dirty="0" smtClean="0"/>
              <a:t>SCM</a:t>
            </a:r>
            <a:r>
              <a:rPr lang="zh-TW" altLang="en-US" dirty="0" smtClean="0"/>
              <a:t>收集</a:t>
            </a:r>
            <a:r>
              <a:rPr lang="zh-TW" altLang="en-US" dirty="0"/>
              <a:t>，分析和分發交易信息給所有相關方，幫助供應鏈中的所有不同實體更有效地協同工作</a:t>
            </a:r>
          </a:p>
          <a:p>
            <a:r>
              <a:rPr lang="en-US" altLang="zh-TW" dirty="0"/>
              <a:t>SCM</a:t>
            </a:r>
            <a:r>
              <a:rPr lang="zh-TW" altLang="en-US" dirty="0"/>
              <a:t>在過去幾年中顯著提高了公司的預測</a:t>
            </a:r>
            <a:r>
              <a:rPr lang="zh-TW" altLang="en-US" dirty="0" smtClean="0"/>
              <a:t>能力</a:t>
            </a:r>
            <a:r>
              <a:rPr lang="en-US" altLang="zh-TW" dirty="0" smtClean="0"/>
              <a:t>, </a:t>
            </a:r>
            <a:r>
              <a:rPr lang="zh-TW" altLang="en-US" dirty="0" smtClean="0"/>
              <a:t>今天</a:t>
            </a:r>
            <a:r>
              <a:rPr lang="zh-TW" altLang="en-US" dirty="0"/>
              <a:t>的企業</a:t>
            </a:r>
            <a:r>
              <a:rPr lang="zh-TW" altLang="en-US" dirty="0" smtClean="0"/>
              <a:t>可以利用建</a:t>
            </a:r>
            <a:r>
              <a:rPr lang="zh-TW" altLang="en-US" dirty="0"/>
              <a:t>模</a:t>
            </a:r>
            <a:r>
              <a:rPr lang="zh-TW" altLang="en-US" dirty="0" smtClean="0"/>
              <a:t>和模擬工具</a:t>
            </a:r>
            <a:r>
              <a:rPr lang="zh-TW" altLang="en-US" dirty="0"/>
              <a:t>，算法</a:t>
            </a:r>
            <a:r>
              <a:rPr lang="zh-TW" altLang="en-US" dirty="0" smtClean="0"/>
              <a:t>和</a:t>
            </a:r>
            <a:r>
              <a:rPr lang="en-US" altLang="zh-TW" dirty="0" smtClean="0"/>
              <a:t>app</a:t>
            </a:r>
            <a:r>
              <a:rPr lang="zh-TW" altLang="en-US" dirty="0" smtClean="0"/>
              <a:t>，</a:t>
            </a:r>
            <a:r>
              <a:rPr lang="zh-TW" altLang="en-US" dirty="0"/>
              <a:t>這些</a:t>
            </a:r>
            <a:r>
              <a:rPr lang="zh-TW" altLang="en-US" dirty="0" smtClean="0"/>
              <a:t>工具可以</a:t>
            </a:r>
            <a:r>
              <a:rPr lang="zh-TW" altLang="en-US" dirty="0"/>
              <a:t>結合來自多個來源的信息，提前幾天，幾周和幾個月構建預測</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pPr eaLnBrk="1" hangingPunct="1"/>
            <a:r>
              <a:rPr lang="en-US" sz="3400" dirty="0"/>
              <a:t>Figure 8.7 Supply Chain for a Bike Manufacturer</a:t>
            </a:r>
          </a:p>
        </p:txBody>
      </p:sp>
      <p:pic>
        <p:nvPicPr>
          <p:cNvPr id="3074" name="Picture 2" descr="A graphic shows flow through supply chain entities."/>
          <p:cNvPicPr>
            <a:picLocks noChangeAspect="1" noChangeArrowheads="1"/>
          </p:cNvPicPr>
          <p:nvPr/>
        </p:nvPicPr>
        <p:blipFill>
          <a:blip r:embed="rId3" cstate="print"/>
          <a:srcRect/>
          <a:stretch>
            <a:fillRect/>
          </a:stretch>
        </p:blipFill>
        <p:spPr bwMode="auto">
          <a:xfrm>
            <a:off x="304800" y="1295400"/>
            <a:ext cx="8537570" cy="4268786"/>
          </a:xfrm>
          <a:prstGeom prst="rect">
            <a:avLst/>
          </a:prstGeom>
          <a:noFill/>
        </p:spPr>
      </p:pic>
      <p:sp>
        <p:nvSpPr>
          <p:cNvPr id="6" name="Text Placeholder 5"/>
          <p:cNvSpPr>
            <a:spLocks noGrp="1"/>
          </p:cNvSpPr>
          <p:nvPr>
            <p:ph type="body" sz="quarter" idx="12"/>
          </p:nvPr>
        </p:nvSpPr>
        <p:spPr>
          <a:xfrm>
            <a:off x="3467512" y="6477000"/>
            <a:ext cx="2208976" cy="121919"/>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Grp="1" noChangeArrowheads="1"/>
          </p:cNvSpPr>
          <p:nvPr>
            <p:ph type="title"/>
          </p:nvPr>
        </p:nvSpPr>
        <p:spPr/>
        <p:txBody>
          <a:bodyPr>
            <a:noAutofit/>
          </a:bodyPr>
          <a:lstStyle/>
          <a:p>
            <a:pPr eaLnBrk="1" hangingPunct="1"/>
            <a:r>
              <a:rPr lang="en-US" sz="3400" dirty="0"/>
              <a:t>Figure 8.8 Supply Chain for a Product Purchased from Walmart</a:t>
            </a:r>
          </a:p>
        </p:txBody>
      </p:sp>
      <p:pic>
        <p:nvPicPr>
          <p:cNvPr id="19460" name="Picture 5" descr="A graphic shows flow through supply chain entities for a retail product."/>
          <p:cNvPicPr>
            <a:picLocks noChangeAspect="1" noChangeArrowheads="1"/>
          </p:cNvPicPr>
          <p:nvPr/>
        </p:nvPicPr>
        <p:blipFill>
          <a:blip r:embed="rId3" cstate="print">
            <a:clrChange>
              <a:clrFrom>
                <a:srgbClr val="FCFBFB"/>
              </a:clrFrom>
              <a:clrTo>
                <a:srgbClr val="FCFBFB">
                  <a:alpha val="0"/>
                </a:srgbClr>
              </a:clrTo>
            </a:clrChang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62604" y="1338474"/>
            <a:ext cx="8818792" cy="444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altLang="zh-TW" b="1" dirty="0" smtClean="0"/>
              <a:t>scented</a:t>
            </a:r>
            <a:r>
              <a:rPr lang="zh-TW" altLang="en-US" b="1" dirty="0" smtClean="0"/>
              <a:t>有</a:t>
            </a:r>
            <a:r>
              <a:rPr lang="zh-TW" altLang="en-US" b="1" dirty="0"/>
              <a:t>香味的</a:t>
            </a:r>
            <a:endParaRPr lang="en-US" dirty="0">
              <a:hlinkClick r:id="rId5" action="ppaction://hlinksldjump"/>
            </a:endParaRPr>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0" y="5687703"/>
            <a:ext cx="9067800" cy="1200329"/>
          </a:xfrm>
          <a:prstGeom prst="rect">
            <a:avLst/>
          </a:prstGeom>
        </p:spPr>
        <p:txBody>
          <a:bodyPr wrap="square">
            <a:spAutoFit/>
          </a:bodyPr>
          <a:lstStyle/>
          <a:p>
            <a:pPr marL="190500" indent="-190500"/>
            <a:r>
              <a:rPr lang="en-US" altLang="zh-TW" dirty="0"/>
              <a:t>Each time a Wal-Mart customers purchases a P&amp;G product, the system sends a message directly to P&amp;G’s factory for a reorder</a:t>
            </a:r>
          </a:p>
          <a:p>
            <a:pPr marL="190500" indent="-190500"/>
            <a:r>
              <a:rPr lang="en-US" altLang="zh-TW" dirty="0"/>
              <a:t>Explain how Wal-Mart’s and P&amp;G’s relationship would be affected if a catastrophic incident destroyed the SCM system?</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p:cNvSpPr>
            <a:spLocks noGrp="1" noChangeArrowheads="1"/>
          </p:cNvSpPr>
          <p:nvPr>
            <p:ph type="title"/>
          </p:nvPr>
        </p:nvSpPr>
        <p:spPr/>
        <p:txBody>
          <a:bodyPr>
            <a:normAutofit fontScale="90000"/>
          </a:bodyPr>
          <a:lstStyle/>
          <a:p>
            <a:r>
              <a:rPr lang="en-US" sz="4000" dirty="0"/>
              <a:t>Supply Chain Management </a:t>
            </a:r>
            <a:r>
              <a:rPr lang="en-US" sz="2200" dirty="0"/>
              <a:t>2 of 2</a:t>
            </a:r>
            <a:endParaRPr lang="en-US" sz="4000" b="1" dirty="0">
              <a:solidFill>
                <a:schemeClr val="tx1"/>
              </a:solidFill>
            </a:endParaRPr>
          </a:p>
        </p:txBody>
      </p:sp>
      <p:sp>
        <p:nvSpPr>
          <p:cNvPr id="20483" name="Rectangle 3"/>
          <p:cNvSpPr>
            <a:spLocks noGrp="1" noChangeArrowheads="1"/>
          </p:cNvSpPr>
          <p:nvPr>
            <p:ph idx="1"/>
          </p:nvPr>
        </p:nvSpPr>
        <p:spPr>
          <a:xfrm>
            <a:off x="457200" y="1019554"/>
            <a:ext cx="8229600" cy="5562600"/>
          </a:xfrm>
        </p:spPr>
        <p:txBody>
          <a:bodyPr/>
          <a:lstStyle/>
          <a:p>
            <a:pPr eaLnBrk="1" hangingPunct="1">
              <a:spcAft>
                <a:spcPts val="600"/>
              </a:spcAft>
            </a:pPr>
            <a:r>
              <a:rPr lang="en-US" sz="2800" dirty="0"/>
              <a:t>Effective and efficient SCM systems can enable an organization to:</a:t>
            </a:r>
          </a:p>
          <a:p>
            <a:pPr lvl="2">
              <a:spcAft>
                <a:spcPts val="600"/>
              </a:spcAft>
              <a:buClr>
                <a:schemeClr val="bg2"/>
              </a:buClr>
            </a:pPr>
            <a:r>
              <a:rPr lang="en-US" sz="2400" dirty="0"/>
              <a:t>Decrease the power of its buyers</a:t>
            </a:r>
          </a:p>
          <a:p>
            <a:pPr lvl="2">
              <a:spcAft>
                <a:spcPts val="600"/>
              </a:spcAft>
              <a:buClr>
                <a:schemeClr val="bg2"/>
              </a:buClr>
            </a:pPr>
            <a:r>
              <a:rPr lang="en-US" sz="2400" dirty="0"/>
              <a:t>Increase its own supplier power</a:t>
            </a:r>
          </a:p>
          <a:p>
            <a:pPr lvl="2">
              <a:spcAft>
                <a:spcPts val="600"/>
              </a:spcAft>
              <a:buClr>
                <a:schemeClr val="bg2"/>
              </a:buClr>
            </a:pPr>
            <a:r>
              <a:rPr lang="en-US" sz="2400" dirty="0"/>
              <a:t>Increase switching costs to reduce the threat of substitute products or services</a:t>
            </a:r>
          </a:p>
          <a:p>
            <a:pPr lvl="2">
              <a:spcAft>
                <a:spcPts val="600"/>
              </a:spcAft>
              <a:buClr>
                <a:schemeClr val="bg2"/>
              </a:buClr>
            </a:pPr>
            <a:r>
              <a:rPr lang="en-US" sz="2400" dirty="0"/>
              <a:t>Create entry barriers thereby reducing the threat of new entrants</a:t>
            </a:r>
          </a:p>
          <a:p>
            <a:pPr lvl="2">
              <a:spcAft>
                <a:spcPts val="600"/>
              </a:spcAft>
              <a:buClr>
                <a:schemeClr val="bg2"/>
              </a:buClr>
            </a:pPr>
            <a:r>
              <a:rPr lang="en-US" sz="2400" dirty="0"/>
              <a:t>Increase efficiencies while seeking a competitive advantage through cost leadership</a:t>
            </a:r>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Grp="1" noChangeArrowheads="1"/>
          </p:cNvSpPr>
          <p:nvPr>
            <p:ph type="title"/>
          </p:nvPr>
        </p:nvSpPr>
        <p:spPr/>
        <p:txBody>
          <a:bodyPr>
            <a:normAutofit fontScale="90000"/>
          </a:bodyPr>
          <a:lstStyle/>
          <a:p>
            <a:pPr eaLnBrk="1" hangingPunct="1"/>
            <a:r>
              <a:rPr lang="en-US" sz="4000" dirty="0"/>
              <a:t>Figure 8.9 Effective and Efficient Supply Chain Management’s Effect on Porter’s Five Forces</a:t>
            </a:r>
          </a:p>
        </p:txBody>
      </p:sp>
      <p:pic>
        <p:nvPicPr>
          <p:cNvPr id="21508" name="Picture 5" descr="A summary graphic."/>
          <p:cNvPicPr>
            <a:picLocks noChangeAspect="1" noChangeArrowheads="1"/>
          </p:cNvPicPr>
          <p:nvPr/>
        </p:nvPicPr>
        <p:blipFill>
          <a:blip r:embed="rId3" cstate="print">
            <a:clrChange>
              <a:clrFrom>
                <a:srgbClr val="FCFBFB"/>
              </a:clrFrom>
              <a:clrTo>
                <a:srgbClr val="FCFBFB">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1000" y="1371600"/>
            <a:ext cx="8547423" cy="361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5"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806611" y="5276671"/>
            <a:ext cx="7696200" cy="1200329"/>
          </a:xfrm>
          <a:prstGeom prst="rect">
            <a:avLst/>
          </a:prstGeom>
        </p:spPr>
        <p:txBody>
          <a:bodyPr wrap="square">
            <a:spAutoFit/>
          </a:bodyPr>
          <a:lstStyle/>
          <a:p>
            <a:r>
              <a:rPr lang="zh-TW" altLang="en-US" dirty="0"/>
              <a:t>為什麼公司希望降低購買力並增加供應能力？</a:t>
            </a:r>
          </a:p>
          <a:p>
            <a:r>
              <a:rPr lang="zh-TW" altLang="en-US" dirty="0"/>
              <a:t>降低購買力使公司具有競爭優勢，正如蘋果公司在推出iPod時所發現的那樣。 作為第一個進入市場並且是產品的唯一供應商，公司處於令人垂涎的位置，能夠設定價格並控制市場</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Grp="1" noChangeArrowheads="1"/>
          </p:cNvSpPr>
          <p:nvPr>
            <p:ph type="title"/>
          </p:nvPr>
        </p:nvSpPr>
        <p:spPr/>
        <p:txBody>
          <a:bodyPr/>
          <a:lstStyle/>
          <a:p>
            <a:pPr eaLnBrk="1" hangingPunct="1"/>
            <a:r>
              <a:rPr lang="en-US" sz="3600" dirty="0"/>
              <a:t>Visibility Into the Supply Chain</a:t>
            </a:r>
          </a:p>
        </p:txBody>
      </p:sp>
      <p:sp>
        <p:nvSpPr>
          <p:cNvPr id="37891" name="Rectangle 3"/>
          <p:cNvSpPr>
            <a:spLocks noGrp="1" noChangeArrowheads="1"/>
          </p:cNvSpPr>
          <p:nvPr>
            <p:ph idx="1"/>
          </p:nvPr>
        </p:nvSpPr>
        <p:spPr>
          <a:xfrm>
            <a:off x="457200" y="990600"/>
            <a:ext cx="8229600" cy="2895600"/>
          </a:xfrm>
        </p:spPr>
        <p:txBody>
          <a:bodyPr>
            <a:normAutofit lnSpcReduction="10000"/>
          </a:bodyPr>
          <a:lstStyle/>
          <a:p>
            <a:pPr eaLnBrk="1" hangingPunct="1">
              <a:lnSpc>
                <a:spcPct val="110000"/>
              </a:lnSpc>
              <a:spcBef>
                <a:spcPts val="600"/>
              </a:spcBef>
              <a:spcAft>
                <a:spcPts val="1200"/>
              </a:spcAft>
              <a:defRPr/>
            </a:pPr>
            <a:r>
              <a:rPr lang="en-US" sz="2800" b="1" dirty="0"/>
              <a:t>Supply chain visibility</a:t>
            </a:r>
            <a:r>
              <a:rPr lang="en-US" sz="2800" dirty="0"/>
              <a:t> – The ability to view all areas up and down the supply chain in real time</a:t>
            </a:r>
          </a:p>
          <a:p>
            <a:pPr lvl="2">
              <a:lnSpc>
                <a:spcPct val="110000"/>
              </a:lnSpc>
              <a:spcBef>
                <a:spcPts val="600"/>
              </a:spcBef>
              <a:spcAft>
                <a:spcPts val="1200"/>
              </a:spcAft>
              <a:buClr>
                <a:schemeClr val="bg2"/>
              </a:buClr>
              <a:defRPr/>
            </a:pPr>
            <a:r>
              <a:rPr lang="en-US" sz="2400" dirty="0"/>
              <a:t>Supply chain planning system </a:t>
            </a:r>
          </a:p>
          <a:p>
            <a:pPr lvl="2">
              <a:lnSpc>
                <a:spcPct val="110000"/>
              </a:lnSpc>
              <a:spcBef>
                <a:spcPts val="600"/>
              </a:spcBef>
              <a:spcAft>
                <a:spcPts val="1200"/>
              </a:spcAft>
              <a:buClr>
                <a:schemeClr val="bg2"/>
              </a:buClr>
              <a:defRPr/>
            </a:pPr>
            <a:r>
              <a:rPr lang="en-US" sz="2400" dirty="0"/>
              <a:t>Supply chain execution system </a:t>
            </a:r>
          </a:p>
          <a:p>
            <a:pPr lvl="2">
              <a:lnSpc>
                <a:spcPct val="110000"/>
              </a:lnSpc>
              <a:spcBef>
                <a:spcPts val="600"/>
              </a:spcBef>
              <a:spcAft>
                <a:spcPts val="1200"/>
              </a:spcAft>
              <a:buClr>
                <a:schemeClr val="bg2"/>
              </a:buClr>
              <a:defRPr/>
            </a:pPr>
            <a:r>
              <a:rPr lang="en-US" sz="2400" dirty="0"/>
              <a:t>Bullwhip effect </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451945" y="3810000"/>
            <a:ext cx="8458200" cy="2508379"/>
          </a:xfrm>
          <a:prstGeom prst="rect">
            <a:avLst/>
          </a:prstGeom>
        </p:spPr>
        <p:txBody>
          <a:bodyPr wrap="square">
            <a:spAutoFit/>
          </a:bodyPr>
          <a:lstStyle/>
          <a:p>
            <a:pPr>
              <a:lnSpc>
                <a:spcPct val="110000"/>
              </a:lnSpc>
              <a:spcBef>
                <a:spcPts val="600"/>
              </a:spcBef>
              <a:spcAft>
                <a:spcPts val="1200"/>
              </a:spcAft>
              <a:defRPr/>
            </a:pPr>
            <a:r>
              <a:rPr lang="en-US" altLang="zh-TW" b="1" dirty="0"/>
              <a:t>Supply chain planning system</a:t>
            </a:r>
            <a:r>
              <a:rPr lang="en-US" altLang="zh-TW" dirty="0"/>
              <a:t>: Uses advanced mathematical algorithms to improve the flow and efficiency of the supply chain while reducing inventory</a:t>
            </a:r>
          </a:p>
          <a:p>
            <a:pPr>
              <a:lnSpc>
                <a:spcPct val="110000"/>
              </a:lnSpc>
              <a:spcBef>
                <a:spcPts val="600"/>
              </a:spcBef>
              <a:spcAft>
                <a:spcPts val="1200"/>
              </a:spcAft>
              <a:defRPr/>
            </a:pPr>
            <a:r>
              <a:rPr lang="en-US" altLang="zh-TW" b="1" dirty="0"/>
              <a:t>Supply chain execution system:</a:t>
            </a:r>
            <a:r>
              <a:rPr lang="en-US" altLang="zh-TW" dirty="0"/>
              <a:t> Automates the different activities of the supply chain</a:t>
            </a:r>
          </a:p>
          <a:p>
            <a:pPr>
              <a:lnSpc>
                <a:spcPct val="110000"/>
              </a:lnSpc>
              <a:spcBef>
                <a:spcPts val="600"/>
              </a:spcBef>
              <a:spcAft>
                <a:spcPts val="1200"/>
              </a:spcAft>
              <a:defRPr/>
            </a:pPr>
            <a:r>
              <a:rPr lang="en-US" altLang="zh-TW" b="1" dirty="0"/>
              <a:t>Bullwhip effect: </a:t>
            </a:r>
            <a:r>
              <a:rPr lang="en-US" altLang="zh-TW" dirty="0"/>
              <a:t>Occurs when distorted product demand information ripples from one partner to the next throughout the supply chain</a:t>
            </a:r>
          </a:p>
          <a:p>
            <a:r>
              <a:rPr lang="en-US" altLang="zh-TW" dirty="0"/>
              <a:t>Supply chain visibility allows organizations to eliminate the bullwhip effect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noGrp="1" noChangeArrowheads="1"/>
          </p:cNvSpPr>
          <p:nvPr>
            <p:ph type="title"/>
          </p:nvPr>
        </p:nvSpPr>
        <p:spPr/>
        <p:txBody>
          <a:bodyPr/>
          <a:lstStyle/>
          <a:p>
            <a:r>
              <a:rPr lang="en-US" dirty="0">
                <a:solidFill>
                  <a:srgbClr val="C00000"/>
                </a:solidFill>
              </a:rPr>
              <a:t>Chapter Eight Overview</a:t>
            </a:r>
            <a:endParaRPr lang="en-US" sz="3600" b="1" dirty="0">
              <a:solidFill>
                <a:schemeClr val="tx1"/>
              </a:solidFill>
            </a:endParaRPr>
          </a:p>
        </p:txBody>
      </p:sp>
      <p:sp>
        <p:nvSpPr>
          <p:cNvPr id="5123" name="Rectangle 3"/>
          <p:cNvSpPr>
            <a:spLocks noGrp="1" noChangeArrowheads="1"/>
          </p:cNvSpPr>
          <p:nvPr>
            <p:ph idx="1"/>
          </p:nvPr>
        </p:nvSpPr>
        <p:spPr/>
        <p:txBody>
          <a:bodyPr>
            <a:normAutofit/>
          </a:bodyPr>
          <a:lstStyle/>
          <a:p>
            <a:pPr eaLnBrk="1" hangingPunct="1">
              <a:spcBef>
                <a:spcPts val="600"/>
              </a:spcBef>
            </a:pPr>
            <a:r>
              <a:rPr lang="en-US" sz="2400" b="1" dirty="0"/>
              <a:t>SECTION 8.1 – Enterprise Systems and Supply Chain Management</a:t>
            </a:r>
            <a:endParaRPr lang="en-US" sz="2400" dirty="0"/>
          </a:p>
          <a:p>
            <a:pPr lvl="1" eaLnBrk="1" hangingPunct="1">
              <a:spcBef>
                <a:spcPts val="600"/>
              </a:spcBef>
              <a:buClr>
                <a:schemeClr val="bg2"/>
              </a:buClr>
            </a:pPr>
            <a:r>
              <a:rPr lang="en-US" sz="2000" dirty="0"/>
              <a:t>Building a Connected Corporation Through Integrations</a:t>
            </a:r>
          </a:p>
          <a:p>
            <a:pPr lvl="1" eaLnBrk="1" hangingPunct="1">
              <a:spcBef>
                <a:spcPts val="600"/>
              </a:spcBef>
              <a:buClr>
                <a:schemeClr val="bg2"/>
              </a:buClr>
            </a:pPr>
            <a:r>
              <a:rPr lang="en-US" sz="2000" dirty="0"/>
              <a:t>Supply Chain Management</a:t>
            </a:r>
          </a:p>
          <a:p>
            <a:pPr lvl="1" eaLnBrk="1" hangingPunct="1">
              <a:spcBef>
                <a:spcPts val="600"/>
              </a:spcBef>
              <a:buClr>
                <a:schemeClr val="bg2"/>
              </a:buClr>
            </a:pPr>
            <a:r>
              <a:rPr lang="en-US" sz="2000" dirty="0"/>
              <a:t>Technologies Reinventing the Supply Chain</a:t>
            </a:r>
          </a:p>
          <a:p>
            <a:pPr eaLnBrk="1" hangingPunct="1">
              <a:defRPr/>
            </a:pPr>
            <a:r>
              <a:rPr lang="en-US" sz="2400" b="1" dirty="0"/>
              <a:t>SECTION 8.2 – Customer Relationship Management and Enterprise Resource Planning</a:t>
            </a:r>
            <a:endParaRPr lang="en-US" sz="2400" dirty="0"/>
          </a:p>
          <a:p>
            <a:pPr lvl="1" eaLnBrk="1" hangingPunct="1">
              <a:spcBef>
                <a:spcPts val="600"/>
              </a:spcBef>
              <a:buClr>
                <a:schemeClr val="bg2"/>
              </a:buClr>
              <a:defRPr/>
            </a:pPr>
            <a:r>
              <a:rPr lang="en-US" sz="2000" dirty="0"/>
              <a:t>Customer Relationship Management</a:t>
            </a:r>
          </a:p>
          <a:p>
            <a:pPr lvl="1" eaLnBrk="1" hangingPunct="1">
              <a:spcBef>
                <a:spcPts val="600"/>
              </a:spcBef>
              <a:buClr>
                <a:schemeClr val="bg2"/>
              </a:buClr>
              <a:defRPr/>
            </a:pPr>
            <a:r>
              <a:rPr lang="en-US" sz="2000" dirty="0"/>
              <a:t>The Benefits of CRM</a:t>
            </a:r>
          </a:p>
          <a:p>
            <a:pPr lvl="1" eaLnBrk="1" hangingPunct="1">
              <a:spcBef>
                <a:spcPts val="600"/>
              </a:spcBef>
              <a:buClr>
                <a:schemeClr val="bg2"/>
              </a:buClr>
              <a:defRPr/>
            </a:pPr>
            <a:r>
              <a:rPr lang="en-US" sz="2000" dirty="0"/>
              <a:t>Enterprise Resource Planning</a:t>
            </a:r>
          </a:p>
          <a:p>
            <a:pPr lvl="1" eaLnBrk="1" hangingPunct="1">
              <a:spcBef>
                <a:spcPts val="600"/>
              </a:spcBef>
              <a:buClr>
                <a:schemeClr val="bg2"/>
              </a:buClr>
              <a:defRPr/>
            </a:pPr>
            <a:r>
              <a:rPr lang="en-US" sz="2000" dirty="0"/>
              <a:t>Organizational Integration with ERP</a:t>
            </a:r>
            <a:endParaRPr lang="en-US" dirty="0"/>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Grp="1" noChangeArrowheads="1"/>
          </p:cNvSpPr>
          <p:nvPr>
            <p:ph type="title"/>
          </p:nvPr>
        </p:nvSpPr>
        <p:spPr/>
        <p:txBody>
          <a:bodyPr/>
          <a:lstStyle/>
          <a:p>
            <a:pPr eaLnBrk="1" hangingPunct="1"/>
            <a:r>
              <a:rPr lang="en-US" sz="3200" dirty="0"/>
              <a:t>Figure 8.10 Supply Chain Planning’s and Supply Chain Execution’s Roles in the Supply Chain</a:t>
            </a:r>
          </a:p>
        </p:txBody>
      </p:sp>
      <p:pic>
        <p:nvPicPr>
          <p:cNvPr id="23556" name="Picture 5" descr="A graphic represenation of the planning and execution stages of the supply chain."/>
          <p:cNvPicPr>
            <a:picLocks noChangeAspect="1" noChangeArrowheads="1"/>
          </p:cNvPicPr>
          <p:nvPr/>
        </p:nvPicPr>
        <p:blipFill>
          <a:blip r:embed="rId3" cstate="print">
            <a:clrChange>
              <a:clrFrom>
                <a:srgbClr val="FCFBFB"/>
              </a:clrFrom>
              <a:clrTo>
                <a:srgbClr val="FCFBFB">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51086" y="1230642"/>
            <a:ext cx="8763000" cy="356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5"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304800" y="4721572"/>
            <a:ext cx="8534400" cy="2031325"/>
          </a:xfrm>
          <a:prstGeom prst="rect">
            <a:avLst/>
          </a:prstGeom>
        </p:spPr>
        <p:txBody>
          <a:bodyPr wrap="square">
            <a:spAutoFit/>
          </a:bodyPr>
          <a:lstStyle/>
          <a:p>
            <a:r>
              <a:rPr lang="zh-TW" altLang="en-US" sz="1400" dirty="0" smtClean="0"/>
              <a:t>對</a:t>
            </a:r>
            <a:r>
              <a:rPr lang="zh-TW" altLang="en-US" sz="1400" dirty="0"/>
              <a:t>尿布的需求是不變的，在聖誕節或夏天不會增加尿布全年需求。 新生嬰兒的數量決定了尿布需求，而且這個數字是不變的。</a:t>
            </a:r>
          </a:p>
          <a:p>
            <a:r>
              <a:rPr lang="zh-TW" altLang="en-US" sz="1400" dirty="0"/>
              <a:t>零售商在庫存水平低於一定水平時從經銷商處訂購紙尿褲，為了安全起見，他們可能會訂購一些額外的紙尿褲</a:t>
            </a:r>
          </a:p>
          <a:p>
            <a:r>
              <a:rPr lang="zh-TW" altLang="en-US" sz="1400" dirty="0"/>
              <a:t>當庫存水平低於某個水平時，經銷商會向製造商訂購紙尿褲，為了安全起見，他們可能會訂購一些額外的紙尿褲</a:t>
            </a:r>
          </a:p>
          <a:p>
            <a:r>
              <a:rPr lang="zh-TW" altLang="en-US" sz="1400" dirty="0"/>
              <a:t>製造商在庫存水平低於某個水平時從供應商處訂購尿布，為了安全起見，他們可能會訂購一些額外的尿布</a:t>
            </a:r>
          </a:p>
          <a:p>
            <a:r>
              <a:rPr lang="zh-TW" altLang="en-US" sz="1400" dirty="0"/>
              <a:t>最終，從一些零售商訂購的一個或兩個額外的盒子變成了幾千個製造商的盒子。 這是牛鞭效應，一端的小波紋在鞭子的另一端產生一個大波浪。</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Figure 8.11 The Three Business Areas of Supply Chain Management</a:t>
            </a:r>
          </a:p>
        </p:txBody>
      </p:sp>
      <p:pic>
        <p:nvPicPr>
          <p:cNvPr id="4098" name="Picture 2" descr="Descriptions of the three business areas"/>
          <p:cNvPicPr>
            <a:picLocks noChangeAspect="1" noChangeArrowheads="1"/>
          </p:cNvPicPr>
          <p:nvPr/>
        </p:nvPicPr>
        <p:blipFill>
          <a:blip r:embed="rId3" cstate="print"/>
          <a:srcRect/>
          <a:stretch>
            <a:fillRect/>
          </a:stretch>
        </p:blipFill>
        <p:spPr bwMode="auto">
          <a:xfrm>
            <a:off x="673100" y="1524000"/>
            <a:ext cx="7797800" cy="4803446"/>
          </a:xfrm>
          <a:prstGeom prst="rect">
            <a:avLst/>
          </a:prstGeom>
          <a:noFill/>
        </p:spPr>
      </p:pic>
      <p:sp>
        <p:nvSpPr>
          <p:cNvPr id="7" name="Text Placeholder 6"/>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6" name="Text Placeholder 5"/>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28292251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8.12 Disruptive Business Technologies</a:t>
            </a:r>
          </a:p>
        </p:txBody>
      </p:sp>
      <p:pic>
        <p:nvPicPr>
          <p:cNvPr id="7" name="Content Placeholder 6" descr="A summary graphic describes four technologies that relate to a photo of worker in a warehouse environment. "/>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762000" y="838200"/>
            <a:ext cx="7537398" cy="5562600"/>
          </a:xfrm>
        </p:spPr>
      </p:pic>
      <p:sp>
        <p:nvSpPr>
          <p:cNvPr id="5" name="Text Placeholder 4"/>
          <p:cNvSpPr>
            <a:spLocks noGrp="1"/>
          </p:cNvSpPr>
          <p:nvPr>
            <p:ph type="body" sz="quarter" idx="12"/>
          </p:nvPr>
        </p:nvSpPr>
        <p:spPr>
          <a:xfrm>
            <a:off x="3429000" y="6477000"/>
            <a:ext cx="2208976" cy="176150"/>
          </a:xfrm>
        </p:spPr>
        <p:txBody>
          <a:bodyPr/>
          <a:lstStyle/>
          <a:p>
            <a:r>
              <a:rPr lang="en-US" dirty="0">
                <a:hlinkClick r:id="rId4" action="ppaction://hlinksldjump"/>
              </a:rPr>
              <a:t>Jump to long image description</a:t>
            </a:r>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850300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Extended Supply Chain</a:t>
            </a:r>
          </a:p>
        </p:txBody>
      </p:sp>
      <p:sp>
        <p:nvSpPr>
          <p:cNvPr id="3" name="Content Placeholder 2"/>
          <p:cNvSpPr>
            <a:spLocks noGrp="1"/>
          </p:cNvSpPr>
          <p:nvPr>
            <p:ph idx="1"/>
          </p:nvPr>
        </p:nvSpPr>
        <p:spPr/>
        <p:txBody>
          <a:bodyPr>
            <a:normAutofit/>
          </a:bodyPr>
          <a:lstStyle/>
          <a:p>
            <a:pPr>
              <a:spcAft>
                <a:spcPts val="1200"/>
              </a:spcAft>
            </a:pPr>
            <a:r>
              <a:rPr lang="en-US" sz="2800" dirty="0"/>
              <a:t>The fastest growing extensions for supply chain management include:</a:t>
            </a:r>
          </a:p>
          <a:p>
            <a:pPr lvl="2">
              <a:spcAft>
                <a:spcPts val="1200"/>
              </a:spcAft>
              <a:buClr>
                <a:schemeClr val="bg2"/>
              </a:buClr>
            </a:pPr>
            <a:r>
              <a:rPr lang="en-US" sz="2400" dirty="0"/>
              <a:t>Supply chain event management (SCEM</a:t>
            </a:r>
            <a:r>
              <a:rPr lang="en-US" sz="2400" dirty="0" smtClean="0"/>
              <a:t>)</a:t>
            </a:r>
          </a:p>
          <a:p>
            <a:pPr lvl="3">
              <a:spcAft>
                <a:spcPts val="1200"/>
              </a:spcAft>
              <a:buClr>
                <a:schemeClr val="bg2"/>
              </a:buClr>
            </a:pPr>
            <a:r>
              <a:rPr lang="en-US" altLang="zh-TW" sz="1200" dirty="0"/>
              <a:t>enables an organization to react quickly to resolve supply chain issues</a:t>
            </a:r>
          </a:p>
          <a:p>
            <a:pPr lvl="2">
              <a:spcAft>
                <a:spcPts val="1200"/>
              </a:spcAft>
              <a:buClr>
                <a:schemeClr val="bg2"/>
              </a:buClr>
            </a:pPr>
            <a:r>
              <a:rPr lang="en-US" sz="2400" dirty="0" smtClean="0"/>
              <a:t>Selling </a:t>
            </a:r>
            <a:r>
              <a:rPr lang="en-US" sz="2400" dirty="0"/>
              <a:t>chain </a:t>
            </a:r>
            <a:r>
              <a:rPr lang="en-US" sz="2400" dirty="0" smtClean="0"/>
              <a:t>management</a:t>
            </a:r>
          </a:p>
          <a:p>
            <a:pPr lvl="3">
              <a:spcAft>
                <a:spcPts val="1200"/>
              </a:spcAft>
              <a:buClr>
                <a:schemeClr val="bg2"/>
              </a:buClr>
            </a:pPr>
            <a:r>
              <a:rPr lang="en-US" sz="1400" dirty="0"/>
              <a:t>applies technology to the activities in the order life cycle from inquiry to sale</a:t>
            </a:r>
          </a:p>
          <a:p>
            <a:pPr lvl="2">
              <a:spcAft>
                <a:spcPts val="1200"/>
              </a:spcAft>
              <a:buClr>
                <a:schemeClr val="bg2"/>
              </a:buClr>
            </a:pPr>
            <a:r>
              <a:rPr lang="en-US" sz="2400" dirty="0"/>
              <a:t>Collaborative </a:t>
            </a:r>
            <a:r>
              <a:rPr lang="en-US" sz="2400" dirty="0" smtClean="0"/>
              <a:t>engineering</a:t>
            </a:r>
          </a:p>
          <a:p>
            <a:pPr lvl="3">
              <a:spcAft>
                <a:spcPts val="1200"/>
              </a:spcAft>
              <a:buClr>
                <a:schemeClr val="bg2"/>
              </a:buClr>
            </a:pPr>
            <a:r>
              <a:rPr lang="en-US" sz="1400" dirty="0"/>
              <a:t>allows an organization to reduce the costs required during the design process of a product</a:t>
            </a:r>
          </a:p>
          <a:p>
            <a:pPr lvl="2">
              <a:spcAft>
                <a:spcPts val="1200"/>
              </a:spcAft>
              <a:buClr>
                <a:schemeClr val="bg2"/>
              </a:buClr>
            </a:pPr>
            <a:r>
              <a:rPr lang="en-US" sz="2400" dirty="0"/>
              <a:t>Collaborative demand </a:t>
            </a:r>
            <a:r>
              <a:rPr lang="en-US" sz="2400" dirty="0" smtClean="0"/>
              <a:t>planning</a:t>
            </a:r>
          </a:p>
          <a:p>
            <a:pPr lvl="3">
              <a:spcAft>
                <a:spcPts val="1200"/>
              </a:spcAft>
              <a:buClr>
                <a:schemeClr val="bg2"/>
              </a:buClr>
            </a:pPr>
            <a:r>
              <a:rPr lang="en-US" sz="1400" dirty="0"/>
              <a:t>helps organizations reduce their investment in inventory, while improving customer satisfaction through product availability</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7772828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8.2</a:t>
            </a:r>
          </a:p>
        </p:txBody>
      </p:sp>
      <p:sp>
        <p:nvSpPr>
          <p:cNvPr id="6146" name="Rectangle 3"/>
          <p:cNvSpPr>
            <a:spLocks noGrp="1" noChangeArrowheads="1"/>
          </p:cNvSpPr>
          <p:nvPr>
            <p:ph idx="1"/>
          </p:nvPr>
        </p:nvSpPr>
        <p:spPr>
          <a:xfrm>
            <a:off x="457200" y="2209800"/>
            <a:ext cx="4876800" cy="4343400"/>
          </a:xfrm>
          <a:effectLst/>
        </p:spPr>
        <p:txBody>
          <a:bodyPr>
            <a:normAutofit/>
          </a:bodyPr>
          <a:lstStyle/>
          <a:p>
            <a:pPr eaLnBrk="1" hangingPunct="1">
              <a:lnSpc>
                <a:spcPct val="90000"/>
              </a:lnSpc>
            </a:pPr>
            <a:r>
              <a:rPr lang="en-US" sz="3000" b="1" dirty="0">
                <a:solidFill>
                  <a:schemeClr val="tx1"/>
                </a:solidFill>
                <a:effectLst/>
              </a:rPr>
              <a:t>CUSTOMER RELATIONSHIP MANAGEMENT AND</a:t>
            </a:r>
            <a:r>
              <a:rPr lang="en-US" sz="3000" b="1" dirty="0"/>
              <a:t> </a:t>
            </a:r>
            <a:r>
              <a:rPr lang="en-US" sz="3000" b="1" dirty="0">
                <a:solidFill>
                  <a:schemeClr val="tx1"/>
                </a:solidFill>
                <a:effectLst/>
              </a:rPr>
              <a:t>ENTERPRISE RESOURCE PLANNING</a:t>
            </a:r>
          </a:p>
        </p:txBody>
      </p:sp>
      <p:pic>
        <p:nvPicPr>
          <p:cNvPr id="3" name="Picture 2" descr="Cover of Business Driven Information Systems, sixth edition, by Paige Baltzan">
            <a:extLst>
              <a:ext uri="{FF2B5EF4-FFF2-40B4-BE49-F238E27FC236}">
                <a16:creationId xmlns:a16="http://schemas.microsoft.com/office/drawing/2014/main" id="{C2D8EDC9-1C6D-49FC-A5F2-FA7EB3577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295400"/>
            <a:ext cx="2917925" cy="3733800"/>
          </a:xfrm>
          <a:prstGeom prst="rect">
            <a:avLst/>
          </a:prstGeom>
        </p:spPr>
      </p:pic>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88598162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r>
              <a:rPr lang="en-US" baseline="0" dirty="0"/>
              <a:t> </a:t>
            </a:r>
            <a:r>
              <a:rPr lang="en-US" sz="2000" dirty="0"/>
              <a:t>2 of 2</a:t>
            </a:r>
            <a:endParaRPr lang="en-US" dirty="0"/>
          </a:p>
        </p:txBody>
      </p:sp>
      <p:sp>
        <p:nvSpPr>
          <p:cNvPr id="3" name="Content Placeholder 2"/>
          <p:cNvSpPr>
            <a:spLocks noGrp="1"/>
          </p:cNvSpPr>
          <p:nvPr>
            <p:ph idx="1"/>
          </p:nvPr>
        </p:nvSpPr>
        <p:spPr/>
        <p:txBody>
          <a:bodyPr/>
          <a:lstStyle/>
          <a:p>
            <a:pPr marL="804863" indent="-804863">
              <a:spcBef>
                <a:spcPts val="600"/>
              </a:spcBef>
              <a:spcAft>
                <a:spcPts val="1200"/>
              </a:spcAft>
              <a:defRPr/>
            </a:pPr>
            <a:r>
              <a:rPr lang="en-US" sz="2800" dirty="0"/>
              <a:t>8.4	Explain operational and analytical customer relationship management.</a:t>
            </a:r>
          </a:p>
          <a:p>
            <a:pPr marL="804863" indent="-804863">
              <a:spcBef>
                <a:spcPts val="600"/>
              </a:spcBef>
              <a:spcAft>
                <a:spcPts val="1200"/>
              </a:spcAft>
              <a:defRPr/>
            </a:pPr>
            <a:r>
              <a:rPr lang="en-US" sz="2800" dirty="0"/>
              <a:t>8.5	Identify the core and extended areas of enterprise resource planning.</a:t>
            </a:r>
          </a:p>
          <a:p>
            <a:pPr marL="804863" indent="-804863">
              <a:spcBef>
                <a:spcPts val="600"/>
              </a:spcBef>
              <a:spcAft>
                <a:spcPts val="1200"/>
              </a:spcAft>
              <a:defRPr/>
            </a:pPr>
            <a:r>
              <a:rPr lang="en-US" sz="2800" dirty="0"/>
              <a:t>8.6	Discuss the current technologies organizations are integrating in enterprise resource planning systems.</a:t>
            </a:r>
          </a:p>
        </p:txBody>
      </p:sp>
      <p:sp>
        <p:nvSpPr>
          <p:cNvPr id="4" name="Text Placeholder 3"/>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p:cNvSpPr>
            <a:spLocks noGrp="1" noChangeArrowheads="1"/>
          </p:cNvSpPr>
          <p:nvPr>
            <p:ph type="title"/>
          </p:nvPr>
        </p:nvSpPr>
        <p:spPr/>
        <p:txBody>
          <a:bodyPr/>
          <a:lstStyle/>
          <a:p>
            <a:r>
              <a:rPr lang="en-US" sz="3600" dirty="0"/>
              <a:t>Customer Relationship Management </a:t>
            </a:r>
            <a:r>
              <a:rPr lang="en-US" sz="2000" dirty="0"/>
              <a:t>1 of 3</a:t>
            </a:r>
            <a:endParaRPr lang="en-US" sz="3600" dirty="0"/>
          </a:p>
        </p:txBody>
      </p:sp>
      <p:sp>
        <p:nvSpPr>
          <p:cNvPr id="30723" name="Rectangle 3"/>
          <p:cNvSpPr>
            <a:spLocks noGrp="1" noChangeArrowheads="1"/>
          </p:cNvSpPr>
          <p:nvPr>
            <p:ph idx="1"/>
          </p:nvPr>
        </p:nvSpPr>
        <p:spPr>
          <a:xfrm>
            <a:off x="457200" y="990600"/>
            <a:ext cx="8229600" cy="3352800"/>
          </a:xfrm>
        </p:spPr>
        <p:txBody>
          <a:bodyPr/>
          <a:lstStyle/>
          <a:p>
            <a:pPr>
              <a:spcBef>
                <a:spcPts val="600"/>
              </a:spcBef>
              <a:spcAft>
                <a:spcPts val="1200"/>
              </a:spcAft>
            </a:pPr>
            <a:r>
              <a:rPr lang="en-US" sz="2800" b="1" dirty="0"/>
              <a:t>Customer relationship management (CRM)</a:t>
            </a:r>
            <a:r>
              <a:rPr lang="en-US" sz="2800" dirty="0"/>
              <a:t> – Involves managing all aspects of a customer’s relationship with an organization to increase customer loyalty and retention and an organization's profitability</a:t>
            </a:r>
          </a:p>
          <a:p>
            <a:pPr>
              <a:spcBef>
                <a:spcPts val="600"/>
              </a:spcBef>
              <a:spcAft>
                <a:spcPts val="1200"/>
              </a:spcAft>
            </a:pPr>
            <a:r>
              <a:rPr lang="en-US" sz="2800" dirty="0"/>
              <a:t>Many organizations, such as Charles Schwab and Kaiser Permanente, have obtained great success through the implementation of CRM systems</a:t>
            </a:r>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
        <p:nvSpPr>
          <p:cNvPr id="2" name="矩形 1"/>
          <p:cNvSpPr/>
          <p:nvPr/>
        </p:nvSpPr>
        <p:spPr>
          <a:xfrm>
            <a:off x="457200" y="4494937"/>
            <a:ext cx="8458200" cy="1754326"/>
          </a:xfrm>
          <a:prstGeom prst="rect">
            <a:avLst/>
          </a:prstGeom>
        </p:spPr>
        <p:txBody>
          <a:bodyPr wrap="square">
            <a:spAutoFit/>
          </a:bodyPr>
          <a:lstStyle/>
          <a:p>
            <a:r>
              <a:rPr lang="en-US" altLang="zh-TW" dirty="0"/>
              <a:t>Charles Schwab</a:t>
            </a:r>
            <a:r>
              <a:rPr lang="zh-TW" altLang="en-US" dirty="0"/>
              <a:t>在不到兩年的</a:t>
            </a:r>
            <a:r>
              <a:rPr lang="zh-TW" altLang="en-US" dirty="0" smtClean="0"/>
              <a:t>時間取得價值</a:t>
            </a:r>
            <a:r>
              <a:rPr lang="zh-TW" altLang="en-US" dirty="0"/>
              <a:t>數百萬</a:t>
            </a:r>
            <a:r>
              <a:rPr lang="zh-TW" altLang="en-US" dirty="0" smtClean="0"/>
              <a:t>美元成本的</a:t>
            </a:r>
            <a:r>
              <a:rPr lang="en-US" altLang="zh-TW" dirty="0"/>
              <a:t>CRM</a:t>
            </a:r>
            <a:r>
              <a:rPr lang="zh-TW" altLang="en-US" dirty="0" smtClean="0"/>
              <a:t>系統，該</a:t>
            </a:r>
            <a:r>
              <a:rPr lang="zh-TW" altLang="en-US" dirty="0"/>
              <a:t>系統</a:t>
            </a:r>
            <a:r>
              <a:rPr lang="zh-TW" altLang="en-US" dirty="0" smtClean="0"/>
              <a:t>允許公司對</a:t>
            </a:r>
            <a:r>
              <a:rPr lang="zh-TW" altLang="en-US" dirty="0"/>
              <a:t>嚴重和非嚴重投資者的客戶</a:t>
            </a:r>
            <a:r>
              <a:rPr lang="zh-TW" altLang="en-US" dirty="0" smtClean="0"/>
              <a:t>進行區</a:t>
            </a:r>
            <a:r>
              <a:rPr lang="zh-TW" altLang="en-US" dirty="0"/>
              <a:t>隔。</a:t>
            </a:r>
            <a:r>
              <a:rPr lang="zh-TW" altLang="en-US" sz="1200" dirty="0"/>
              <a:t>經營經紀業務與銀行業務之理財公司</a:t>
            </a:r>
          </a:p>
          <a:p>
            <a:r>
              <a:rPr lang="en-US" altLang="zh-TW" dirty="0"/>
              <a:t>CRM</a:t>
            </a:r>
            <a:r>
              <a:rPr lang="zh-TW" altLang="en-US" dirty="0"/>
              <a:t>系統尋找</a:t>
            </a:r>
            <a:r>
              <a:rPr lang="zh-TW" altLang="en-US" dirty="0" smtClean="0"/>
              <a:t>自動提領銀行</a:t>
            </a:r>
            <a:r>
              <a:rPr lang="zh-TW" altLang="en-US" dirty="0"/>
              <a:t>賬戶的客戶，</a:t>
            </a:r>
            <a:r>
              <a:rPr lang="zh-TW" altLang="en-US" dirty="0" smtClean="0"/>
              <a:t>作為重要投資者的信號。</a:t>
            </a:r>
            <a:endParaRPr lang="zh-TW" altLang="en-US" dirty="0"/>
          </a:p>
          <a:p>
            <a:r>
              <a:rPr lang="en-US" altLang="zh-TW" dirty="0"/>
              <a:t>CRM</a:t>
            </a:r>
            <a:r>
              <a:rPr lang="zh-TW" altLang="en-US" dirty="0"/>
              <a:t>系統</a:t>
            </a:r>
            <a:r>
              <a:rPr lang="zh-TW" altLang="en-US" dirty="0" smtClean="0"/>
              <a:t>尋找收支平衡</a:t>
            </a:r>
            <a:r>
              <a:rPr lang="zh-TW" altLang="en-US" dirty="0"/>
              <a:t>的客戶</a:t>
            </a:r>
            <a:r>
              <a:rPr lang="zh-TW" altLang="en-US" dirty="0" smtClean="0"/>
              <a:t>，</a:t>
            </a:r>
            <a:r>
              <a:rPr lang="zh-TW" altLang="en-US" dirty="0"/>
              <a:t>作為一個</a:t>
            </a:r>
            <a:r>
              <a:rPr lang="zh-TW" altLang="en-US" dirty="0" smtClean="0"/>
              <a:t>非</a:t>
            </a:r>
            <a:r>
              <a:rPr lang="zh-TW" altLang="en-US" dirty="0"/>
              <a:t>重要</a:t>
            </a:r>
            <a:r>
              <a:rPr lang="zh-TW" altLang="en-US" dirty="0" smtClean="0"/>
              <a:t>投資者的</a:t>
            </a:r>
            <a:r>
              <a:rPr lang="zh-TW" altLang="en-US" dirty="0"/>
              <a:t>信號</a:t>
            </a:r>
          </a:p>
          <a:p>
            <a:r>
              <a:rPr lang="zh-TW" altLang="en-US" dirty="0" smtClean="0"/>
              <a:t>然後，</a:t>
            </a:r>
            <a:r>
              <a:rPr lang="zh-TW" altLang="en-US" dirty="0"/>
              <a:t>公司</a:t>
            </a:r>
            <a:r>
              <a:rPr lang="zh-TW" altLang="en-US" dirty="0" smtClean="0"/>
              <a:t>可以</a:t>
            </a:r>
            <a:r>
              <a:rPr lang="zh-TW" altLang="en-US" dirty="0"/>
              <a:t>集中力量</a:t>
            </a:r>
            <a:r>
              <a:rPr lang="zh-TW" altLang="en-US" dirty="0" smtClean="0"/>
              <a:t>向</a:t>
            </a:r>
            <a:r>
              <a:rPr lang="zh-TW" altLang="en-US" dirty="0"/>
              <a:t>重要</a:t>
            </a:r>
            <a:r>
              <a:rPr lang="zh-TW" altLang="en-US" dirty="0" smtClean="0"/>
              <a:t>的</a:t>
            </a:r>
            <a:r>
              <a:rPr lang="zh-TW" altLang="en-US" dirty="0"/>
              <a:t>投資者出售，並花更少的時間嘗試向</a:t>
            </a:r>
            <a:r>
              <a:rPr lang="zh-TW" altLang="en-US" dirty="0" smtClean="0"/>
              <a:t>非</a:t>
            </a:r>
            <a:r>
              <a:rPr lang="zh-TW" altLang="en-US" dirty="0"/>
              <a:t>重要</a:t>
            </a:r>
            <a:r>
              <a:rPr lang="zh-TW" altLang="en-US" dirty="0" smtClean="0"/>
              <a:t>的</a:t>
            </a:r>
            <a:r>
              <a:rPr lang="zh-TW" altLang="en-US" dirty="0"/>
              <a:t>投資者出售</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p:cNvSpPr>
            <a:spLocks noGrp="1" noChangeArrowheads="1"/>
          </p:cNvSpPr>
          <p:nvPr>
            <p:ph type="title"/>
          </p:nvPr>
        </p:nvSpPr>
        <p:spPr/>
        <p:txBody>
          <a:bodyPr/>
          <a:lstStyle/>
          <a:p>
            <a:r>
              <a:rPr lang="en-US" sz="3200" dirty="0"/>
              <a:t>Figure 8.16 Customer Relationship Management Key Players</a:t>
            </a:r>
          </a:p>
        </p:txBody>
      </p:sp>
      <p:pic>
        <p:nvPicPr>
          <p:cNvPr id="2" name="Picture 1" descr="A description of Lead and Account."/>
          <p:cNvPicPr>
            <a:picLocks noChangeAspect="1"/>
          </p:cNvPicPr>
          <p:nvPr/>
        </p:nvPicPr>
        <p:blipFill rotWithShape="1">
          <a:blip r:embed="rId3" cstate="print">
            <a:extLst>
              <a:ext uri="{28A0092B-C50C-407E-A947-70E740481C1C}">
                <a14:useLocalDpi xmlns:a14="http://schemas.microsoft.com/office/drawing/2010/main" val="0"/>
              </a:ext>
            </a:extLst>
          </a:blip>
          <a:srcRect b="50658"/>
          <a:stretch/>
        </p:blipFill>
        <p:spPr>
          <a:xfrm>
            <a:off x="152400" y="1905000"/>
            <a:ext cx="4343401" cy="4343434"/>
          </a:xfrm>
          <a:prstGeom prst="rect">
            <a:avLst/>
          </a:prstGeom>
        </p:spPr>
      </p:pic>
      <p:pic>
        <p:nvPicPr>
          <p:cNvPr id="5" name="Picture 4" descr="A description of Contact and Sales Opportunity"/>
          <p:cNvPicPr>
            <a:picLocks noChangeAspect="1"/>
          </p:cNvPicPr>
          <p:nvPr/>
        </p:nvPicPr>
        <p:blipFill rotWithShape="1">
          <a:blip r:embed="rId3" cstate="print">
            <a:extLst>
              <a:ext uri="{28A0092B-C50C-407E-A947-70E740481C1C}">
                <a14:useLocalDpi xmlns:a14="http://schemas.microsoft.com/office/drawing/2010/main" val="0"/>
              </a:ext>
            </a:extLst>
          </a:blip>
          <a:srcRect t="50665"/>
          <a:stretch/>
        </p:blipFill>
        <p:spPr>
          <a:xfrm>
            <a:off x="4648200" y="1828800"/>
            <a:ext cx="4344004" cy="4343400"/>
          </a:xfrm>
          <a:prstGeom prst="rect">
            <a:avLst/>
          </a:prstGeom>
        </p:spPr>
      </p:pic>
      <p:sp>
        <p:nvSpPr>
          <p:cNvPr id="7" name="Text Placeholder 6"/>
          <p:cNvSpPr>
            <a:spLocks noGrp="1"/>
          </p:cNvSpPr>
          <p:nvPr>
            <p:ph type="body" sz="quarter" idx="12"/>
          </p:nvPr>
        </p:nvSpPr>
        <p:spPr>
          <a:xfrm>
            <a:off x="3467512" y="6477000"/>
            <a:ext cx="2208976" cy="176150"/>
          </a:xfrm>
        </p:spPr>
        <p:txBody>
          <a:bodyPr/>
          <a:lstStyle/>
          <a:p>
            <a:r>
              <a:rPr lang="en-US" dirty="0" smtClean="0">
                <a:hlinkClick r:id="rId4" action="ppaction://hlinksldjump"/>
              </a:rPr>
              <a:t>account</a:t>
            </a:r>
            <a:r>
              <a:rPr lang="zh-TW" altLang="en-US" b="1" dirty="0"/>
              <a:t>老主顾</a:t>
            </a:r>
            <a:endParaRPr lang="en-US" dirty="0">
              <a:hlinkClick r:id="rId4" action="ppaction://hlinksldjump"/>
            </a:endParaRPr>
          </a:p>
        </p:txBody>
      </p:sp>
      <p:sp>
        <p:nvSpPr>
          <p:cNvPr id="6" name="Text Placeholder 5"/>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50853066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Grp="1" noChangeArrowheads="1"/>
          </p:cNvSpPr>
          <p:nvPr>
            <p:ph type="title"/>
          </p:nvPr>
        </p:nvSpPr>
        <p:spPr/>
        <p:txBody>
          <a:bodyPr/>
          <a:lstStyle/>
          <a:p>
            <a:r>
              <a:rPr lang="en-US" sz="2800" dirty="0"/>
              <a:t>Figure 8.18 Customer Relationship Management Overview</a:t>
            </a:r>
            <a:endParaRPr lang="en-US" sz="2800" dirty="0">
              <a:solidFill>
                <a:schemeClr val="tx1"/>
              </a:solidFill>
            </a:endParaRPr>
          </a:p>
        </p:txBody>
      </p:sp>
      <p:sp>
        <p:nvSpPr>
          <p:cNvPr id="6" name="Content Placeholder 2"/>
          <p:cNvSpPr>
            <a:spLocks noGrp="1"/>
          </p:cNvSpPr>
          <p:nvPr>
            <p:ph idx="1"/>
          </p:nvPr>
        </p:nvSpPr>
        <p:spPr>
          <a:xfrm>
            <a:off x="609600" y="990600"/>
            <a:ext cx="3657600" cy="5181600"/>
          </a:xfrm>
        </p:spPr>
        <p:txBody>
          <a:bodyPr>
            <a:normAutofit/>
          </a:bodyPr>
          <a:lstStyle/>
          <a:p>
            <a:r>
              <a:rPr lang="en-US" sz="2000" dirty="0"/>
              <a:t>Text message</a:t>
            </a:r>
          </a:p>
          <a:p>
            <a:r>
              <a:rPr lang="en-US" sz="2000" dirty="0"/>
              <a:t>Instant message</a:t>
            </a:r>
          </a:p>
          <a:p>
            <a:r>
              <a:rPr lang="en-US" sz="2000" dirty="0"/>
              <a:t>Voice mail</a:t>
            </a:r>
          </a:p>
          <a:p>
            <a:r>
              <a:rPr lang="en-US" sz="2000" dirty="0"/>
              <a:t>Voice call</a:t>
            </a:r>
          </a:p>
          <a:p>
            <a:r>
              <a:rPr lang="en-US" sz="2000" dirty="0"/>
              <a:t>Email letter</a:t>
            </a:r>
          </a:p>
          <a:p>
            <a:r>
              <a:rPr lang="en-US" sz="2000" dirty="0"/>
              <a:t>Web order</a:t>
            </a:r>
          </a:p>
          <a:p>
            <a:r>
              <a:rPr lang="en-US" sz="2000" dirty="0"/>
              <a:t>Phone order</a:t>
            </a:r>
          </a:p>
          <a:p>
            <a:r>
              <a:rPr lang="en-US" sz="2000" dirty="0"/>
              <a:t>Meeting</a:t>
            </a:r>
          </a:p>
          <a:p>
            <a:r>
              <a:rPr lang="en-US" sz="2000" dirty="0"/>
              <a:t>Customer service call</a:t>
            </a:r>
          </a:p>
          <a:p>
            <a:r>
              <a:rPr lang="en-US" sz="2000" dirty="0"/>
              <a:t>Twitter</a:t>
            </a:r>
          </a:p>
          <a:p>
            <a:r>
              <a:rPr lang="en-US" sz="2000" dirty="0"/>
              <a:t>Facebook</a:t>
            </a:r>
          </a:p>
        </p:txBody>
      </p:sp>
      <p:pic>
        <p:nvPicPr>
          <p:cNvPr id="5122" name="Picture 2" descr="A graphic shows how information from customer contact points flows through a C R M."/>
          <p:cNvPicPr>
            <a:picLocks noChangeAspect="1" noChangeArrowheads="1"/>
          </p:cNvPicPr>
          <p:nvPr/>
        </p:nvPicPr>
        <p:blipFill>
          <a:blip r:embed="rId3" cstate="print"/>
          <a:srcRect/>
          <a:stretch>
            <a:fillRect/>
          </a:stretch>
        </p:blipFill>
        <p:spPr bwMode="auto">
          <a:xfrm>
            <a:off x="3810000" y="762000"/>
            <a:ext cx="4943810" cy="5670550"/>
          </a:xfrm>
          <a:prstGeom prst="rect">
            <a:avLst/>
          </a:prstGeom>
          <a:noFill/>
        </p:spPr>
      </p:pic>
      <p:sp>
        <p:nvSpPr>
          <p:cNvPr id="7" name="Text Placeholder 6"/>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4737990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lstStyle/>
          <a:p>
            <a:r>
              <a:rPr lang="en-US" dirty="0"/>
              <a:t>Customer Relationship Management </a:t>
            </a:r>
            <a:r>
              <a:rPr lang="en-US" sz="2000" dirty="0"/>
              <a:t>2 of 3</a:t>
            </a:r>
            <a:endParaRPr lang="en-US" sz="3600" b="1" dirty="0">
              <a:solidFill>
                <a:schemeClr val="tx1"/>
              </a:solidFill>
            </a:endParaRPr>
          </a:p>
        </p:txBody>
      </p:sp>
      <p:sp>
        <p:nvSpPr>
          <p:cNvPr id="32771" name="Rectangle 3"/>
          <p:cNvSpPr>
            <a:spLocks noGrp="1" noChangeArrowheads="1"/>
          </p:cNvSpPr>
          <p:nvPr>
            <p:ph idx="1"/>
          </p:nvPr>
        </p:nvSpPr>
        <p:spPr/>
        <p:txBody>
          <a:bodyPr/>
          <a:lstStyle/>
          <a:p>
            <a:pPr eaLnBrk="1" hangingPunct="1">
              <a:spcBef>
                <a:spcPts val="600"/>
              </a:spcBef>
              <a:spcAft>
                <a:spcPts val="600"/>
              </a:spcAft>
            </a:pPr>
            <a:r>
              <a:rPr lang="en-US" sz="3200" dirty="0"/>
              <a:t>Organizations can find their most valuable customers through “RFM” – </a:t>
            </a:r>
            <a:r>
              <a:rPr lang="en-US" sz="3200" b="1" dirty="0"/>
              <a:t>R</a:t>
            </a:r>
            <a:r>
              <a:rPr lang="en-US" sz="3200" dirty="0"/>
              <a:t>ecency, </a:t>
            </a:r>
            <a:r>
              <a:rPr lang="en-US" sz="3200" b="1" dirty="0"/>
              <a:t>F</a:t>
            </a:r>
            <a:r>
              <a:rPr lang="en-US" sz="3200" dirty="0"/>
              <a:t>requency, and </a:t>
            </a:r>
            <a:r>
              <a:rPr lang="en-US" sz="3200" b="1" dirty="0"/>
              <a:t>M</a:t>
            </a:r>
            <a:r>
              <a:rPr lang="en-US" sz="3200" dirty="0"/>
              <a:t>onetary value</a:t>
            </a:r>
          </a:p>
          <a:p>
            <a:pPr lvl="2">
              <a:spcBef>
                <a:spcPts val="600"/>
              </a:spcBef>
              <a:spcAft>
                <a:spcPts val="600"/>
              </a:spcAft>
              <a:buClr>
                <a:schemeClr val="bg2"/>
              </a:buClr>
            </a:pPr>
            <a:r>
              <a:rPr lang="en-US" sz="2400" dirty="0"/>
              <a:t>How </a:t>
            </a:r>
            <a:r>
              <a:rPr lang="en-US" sz="2400" i="1" dirty="0"/>
              <a:t>recently</a:t>
            </a:r>
            <a:r>
              <a:rPr lang="en-US" sz="2400" dirty="0"/>
              <a:t> a customer purchased items</a:t>
            </a:r>
          </a:p>
          <a:p>
            <a:pPr lvl="2">
              <a:spcBef>
                <a:spcPts val="600"/>
              </a:spcBef>
              <a:spcAft>
                <a:spcPts val="600"/>
              </a:spcAft>
              <a:buClr>
                <a:schemeClr val="bg2"/>
              </a:buClr>
            </a:pPr>
            <a:r>
              <a:rPr lang="en-US" sz="2400" dirty="0"/>
              <a:t>How </a:t>
            </a:r>
            <a:r>
              <a:rPr lang="en-US" sz="2400" i="1" dirty="0"/>
              <a:t>frequently</a:t>
            </a:r>
            <a:r>
              <a:rPr lang="en-US" sz="2400" dirty="0"/>
              <a:t> a customer purchased items</a:t>
            </a:r>
          </a:p>
          <a:p>
            <a:pPr lvl="2">
              <a:spcBef>
                <a:spcPts val="600"/>
              </a:spcBef>
              <a:spcAft>
                <a:spcPts val="600"/>
              </a:spcAft>
              <a:buClr>
                <a:schemeClr val="bg2"/>
              </a:buClr>
            </a:pPr>
            <a:r>
              <a:rPr lang="en-US" sz="2400" dirty="0"/>
              <a:t>The </a:t>
            </a:r>
            <a:r>
              <a:rPr lang="en-US" sz="2400" i="1" dirty="0"/>
              <a:t>monetary value </a:t>
            </a:r>
            <a:r>
              <a:rPr lang="en-US" sz="2400" dirty="0"/>
              <a:t>of each customer purchase</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79531671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8.1</a:t>
            </a:r>
          </a:p>
        </p:txBody>
      </p:sp>
      <p:sp>
        <p:nvSpPr>
          <p:cNvPr id="6146" name="Rectangle 3"/>
          <p:cNvSpPr>
            <a:spLocks noGrp="1" noChangeArrowheads="1"/>
          </p:cNvSpPr>
          <p:nvPr>
            <p:ph idx="1"/>
          </p:nvPr>
        </p:nvSpPr>
        <p:spPr>
          <a:xfrm>
            <a:off x="381000" y="2438400"/>
            <a:ext cx="5105400" cy="4419600"/>
          </a:xfrm>
          <a:effectLst/>
        </p:spPr>
        <p:txBody>
          <a:bodyPr/>
          <a:lstStyle/>
          <a:p>
            <a:pPr eaLnBrk="1" hangingPunct="1">
              <a:lnSpc>
                <a:spcPct val="90000"/>
              </a:lnSpc>
            </a:pPr>
            <a:r>
              <a:rPr lang="en-US" sz="3200" b="1" dirty="0">
                <a:solidFill>
                  <a:schemeClr val="tx1"/>
                </a:solidFill>
                <a:effectLst/>
              </a:rPr>
              <a:t>SUPPLY CHAIN MANAGEMENT</a:t>
            </a:r>
          </a:p>
        </p:txBody>
      </p:sp>
      <p:pic>
        <p:nvPicPr>
          <p:cNvPr id="3" name="Picture 2" descr="Cover of Business Driven Information Systems, sixth edition, by Paige Baltzan">
            <a:extLst>
              <a:ext uri="{FF2B5EF4-FFF2-40B4-BE49-F238E27FC236}">
                <a16:creationId xmlns:a16="http://schemas.microsoft.com/office/drawing/2014/main" id="{C2D8EDC9-1C6D-49FC-A5F2-FA7EB3577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1295400"/>
            <a:ext cx="2917925" cy="3733800"/>
          </a:xfrm>
          <a:prstGeom prst="rect">
            <a:avLst/>
          </a:prstGeom>
        </p:spPr>
      </p:pic>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902527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p:cNvSpPr>
            <a:spLocks noGrp="1" noChangeArrowheads="1"/>
          </p:cNvSpPr>
          <p:nvPr>
            <p:ph type="title"/>
          </p:nvPr>
        </p:nvSpPr>
        <p:spPr/>
        <p:txBody>
          <a:bodyPr/>
          <a:lstStyle/>
          <a:p>
            <a:r>
              <a:rPr lang="en-US" dirty="0"/>
              <a:t>Customer Relationship Management </a:t>
            </a:r>
            <a:r>
              <a:rPr lang="en-US" sz="2000" dirty="0"/>
              <a:t>3 of 3</a:t>
            </a:r>
            <a:endParaRPr lang="en-US" sz="3600" b="1" dirty="0">
              <a:solidFill>
                <a:schemeClr val="tx1"/>
              </a:solidFill>
            </a:endParaRPr>
          </a:p>
        </p:txBody>
      </p:sp>
      <p:sp>
        <p:nvSpPr>
          <p:cNvPr id="33795" name="Rectangle 3"/>
          <p:cNvSpPr>
            <a:spLocks noGrp="1" noChangeArrowheads="1"/>
          </p:cNvSpPr>
          <p:nvPr>
            <p:ph idx="1"/>
          </p:nvPr>
        </p:nvSpPr>
        <p:spPr>
          <a:xfrm>
            <a:off x="457200" y="990600"/>
            <a:ext cx="8229600" cy="3886200"/>
          </a:xfrm>
        </p:spPr>
        <p:txBody>
          <a:bodyPr/>
          <a:lstStyle/>
          <a:p>
            <a:pPr eaLnBrk="1" hangingPunct="1">
              <a:spcBef>
                <a:spcPts val="600"/>
              </a:spcBef>
              <a:spcAft>
                <a:spcPts val="1200"/>
              </a:spcAft>
            </a:pPr>
            <a:r>
              <a:rPr lang="en-US" sz="2800" b="1" dirty="0"/>
              <a:t>CRM reporting technologies</a:t>
            </a:r>
            <a:r>
              <a:rPr lang="en-US" sz="2800" dirty="0"/>
              <a:t> – Help organizations identify their customers across other applications</a:t>
            </a:r>
          </a:p>
          <a:p>
            <a:pPr eaLnBrk="1" hangingPunct="1">
              <a:spcBef>
                <a:spcPts val="600"/>
              </a:spcBef>
              <a:spcAft>
                <a:spcPts val="1200"/>
              </a:spcAft>
            </a:pPr>
            <a:r>
              <a:rPr lang="en-US" sz="2800" b="1" dirty="0"/>
              <a:t>CRM analysis technologies</a:t>
            </a:r>
            <a:r>
              <a:rPr lang="en-US" sz="2800" dirty="0"/>
              <a:t> – Help organizations segment their customers into categories such as best and worst customers</a:t>
            </a:r>
          </a:p>
          <a:p>
            <a:pPr eaLnBrk="1" hangingPunct="1">
              <a:spcBef>
                <a:spcPts val="600"/>
              </a:spcBef>
              <a:spcAft>
                <a:spcPts val="1200"/>
              </a:spcAft>
            </a:pPr>
            <a:r>
              <a:rPr lang="en-US" sz="2800" b="1" dirty="0"/>
              <a:t>CRM predicting technologies</a:t>
            </a:r>
            <a:r>
              <a:rPr lang="en-US" sz="2800" dirty="0"/>
              <a:t> – Help organizations make predictions regarding customer behavior such as which customers are at risk of leaving</a:t>
            </a:r>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
        <p:nvSpPr>
          <p:cNvPr id="2" name="矩形 1"/>
          <p:cNvSpPr/>
          <p:nvPr/>
        </p:nvSpPr>
        <p:spPr>
          <a:xfrm>
            <a:off x="32657" y="4761637"/>
            <a:ext cx="8839200" cy="1754326"/>
          </a:xfrm>
          <a:prstGeom prst="rect">
            <a:avLst/>
          </a:prstGeom>
        </p:spPr>
        <p:txBody>
          <a:bodyPr wrap="square">
            <a:spAutoFit/>
          </a:bodyPr>
          <a:lstStyle/>
          <a:p>
            <a:r>
              <a:rPr lang="en-US" altLang="zh-TW" dirty="0"/>
              <a:t>Implementing a CRM Strategy</a:t>
            </a:r>
          </a:p>
          <a:p>
            <a:r>
              <a:rPr lang="en-US" altLang="zh-TW" dirty="0"/>
              <a:t>Organizations can find their most valuable customers through “RFM” - </a:t>
            </a:r>
            <a:r>
              <a:rPr lang="en-US" altLang="zh-TW" dirty="0" err="1"/>
              <a:t>Recency</a:t>
            </a:r>
            <a:r>
              <a:rPr lang="en-US" altLang="zh-TW" dirty="0"/>
              <a:t>, Frequency, and Monetary value</a:t>
            </a:r>
          </a:p>
          <a:p>
            <a:r>
              <a:rPr lang="en-US" altLang="zh-TW" dirty="0"/>
              <a:t>How recently a customer purchased items (</a:t>
            </a:r>
            <a:r>
              <a:rPr lang="en-US" altLang="zh-TW" dirty="0" err="1"/>
              <a:t>Recency</a:t>
            </a:r>
            <a:r>
              <a:rPr lang="en-US" altLang="zh-TW" dirty="0"/>
              <a:t>)</a:t>
            </a:r>
          </a:p>
          <a:p>
            <a:r>
              <a:rPr lang="en-US" altLang="zh-TW" dirty="0"/>
              <a:t>How frequently a customer purchased items (Frequency)</a:t>
            </a:r>
          </a:p>
          <a:p>
            <a:r>
              <a:rPr lang="en-US" altLang="zh-TW" dirty="0"/>
              <a:t>How much a customer spends on each purchase (Monetary Value)</a:t>
            </a:r>
            <a:endParaRPr lang="zh-TW" altLang="en-US" dirty="0"/>
          </a:p>
        </p:txBody>
      </p:sp>
    </p:spTree>
    <p:extLst>
      <p:ext uri="{BB962C8B-B14F-4D97-AF65-F5344CB8AC3E}">
        <p14:creationId xmlns:p14="http://schemas.microsoft.com/office/powerpoint/2010/main" val="6522100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a:t>Figure 8.19 Evolution of CRM</a:t>
            </a:r>
            <a:endParaRPr lang="en-US" dirty="0">
              <a:solidFill>
                <a:schemeClr val="tx1"/>
              </a:solidFill>
            </a:endParaRPr>
          </a:p>
        </p:txBody>
      </p:sp>
      <p:pic>
        <p:nvPicPr>
          <p:cNvPr id="34819" name="Picture 3" descr="A summary graphic defines reporting, analyzing, and predicting phases with example questions to be answered."/>
          <p:cNvPicPr>
            <a:picLocks noChangeAspect="1"/>
          </p:cNvPicPr>
          <p:nvPr/>
        </p:nvPicPr>
        <p:blipFill>
          <a:blip r:embed="rId3" cstate="print">
            <a:clrChange>
              <a:clrFrom>
                <a:srgbClr val="FFF9B9"/>
              </a:clrFrom>
              <a:clrTo>
                <a:srgbClr val="FFF9B9">
                  <a:alpha val="0"/>
                </a:srgbClr>
              </a:clrTo>
            </a:clrChange>
            <a:extLst>
              <a:ext uri="{28A0092B-C50C-407E-A947-70E740481C1C}">
                <a14:useLocalDpi xmlns:a14="http://schemas.microsoft.com/office/drawing/2010/main" val="0"/>
              </a:ext>
            </a:extLst>
          </a:blip>
          <a:srcRect l="26067" t="4707" b="1131"/>
          <a:stretch>
            <a:fillRect/>
          </a:stretch>
        </p:blipFill>
        <p:spPr bwMode="auto">
          <a:xfrm>
            <a:off x="228600" y="1066800"/>
            <a:ext cx="8708571" cy="537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29402211"/>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US" sz="4000" dirty="0"/>
              <a:t>Figure 8.20 The Power of the Customer</a:t>
            </a:r>
          </a:p>
        </p:txBody>
      </p:sp>
      <p:sp>
        <p:nvSpPr>
          <p:cNvPr id="44035" name="Content Placeholder 2"/>
          <p:cNvSpPr>
            <a:spLocks noGrp="1"/>
          </p:cNvSpPr>
          <p:nvPr>
            <p:ph idx="1"/>
          </p:nvPr>
        </p:nvSpPr>
        <p:spPr>
          <a:xfrm>
            <a:off x="457200" y="1752600"/>
            <a:ext cx="2514600" cy="4800600"/>
          </a:xfrm>
        </p:spPr>
        <p:txBody>
          <a:bodyPr/>
          <a:lstStyle/>
          <a:p>
            <a:r>
              <a:rPr lang="en-US" sz="2800" dirty="0"/>
              <a:t>The customer is always right and now has more power than ever thanks to the Internet</a:t>
            </a:r>
            <a:endParaRPr lang="en-US" dirty="0"/>
          </a:p>
        </p:txBody>
      </p:sp>
      <p:pic>
        <p:nvPicPr>
          <p:cNvPr id="44036" name="Picture 3" descr="A screenshot of a website titled &quot;Do Not Buy Dodge&quot; features a photo of an angry man. There are various menu options and an angry review about Dodge products."/>
          <p:cNvPicPr>
            <a:picLocks noChangeAspect="1"/>
          </p:cNvPicPr>
          <p:nvPr/>
        </p:nvPicPr>
        <p:blipFill>
          <a:blip r:embed="rId3" cstate="print">
            <a:extLst>
              <a:ext uri="{28A0092B-C50C-407E-A947-70E740481C1C}">
                <a14:useLocalDpi xmlns:a14="http://schemas.microsoft.com/office/drawing/2010/main" val="0"/>
              </a:ext>
            </a:extLst>
          </a:blip>
          <a:srcRect l="26648" t="6667" b="37778"/>
          <a:stretch>
            <a:fillRect/>
          </a:stretch>
        </p:blipFill>
        <p:spPr bwMode="auto">
          <a:xfrm>
            <a:off x="3564081" y="838200"/>
            <a:ext cx="5351319" cy="560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8.21 CRM Metrics </a:t>
            </a:r>
            <a:r>
              <a:rPr lang="en-US" sz="2000" dirty="0"/>
              <a:t>1 of 2</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89037768"/>
              </p:ext>
            </p:extLst>
          </p:nvPr>
        </p:nvGraphicFramePr>
        <p:xfrm>
          <a:off x="381000" y="1295400"/>
          <a:ext cx="8229600" cy="4328160"/>
        </p:xfrm>
        <a:graphic>
          <a:graphicData uri="http://schemas.openxmlformats.org/drawingml/2006/table">
            <a:tbl>
              <a:tblPr firstRow="1" bandRow="1">
                <a:tableStyleId>{8799B23B-EC83-4686-B30A-512413B5E67A}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sz="2400" dirty="0"/>
                    </a:p>
                    <a:p>
                      <a:r>
                        <a:rPr lang="en-US" sz="2400" dirty="0"/>
                        <a:t>Sales Metrics</a:t>
                      </a:r>
                    </a:p>
                  </a:txBody>
                  <a:tcPr/>
                </a:tc>
                <a:tc>
                  <a:txBody>
                    <a:bodyPr/>
                    <a:lstStyle/>
                    <a:p>
                      <a:r>
                        <a:rPr lang="en-US" sz="2400" dirty="0"/>
                        <a:t>Customer Service Metrics</a:t>
                      </a:r>
                    </a:p>
                  </a:txBody>
                  <a:tcPr/>
                </a:tc>
                <a:tc>
                  <a:txBody>
                    <a:bodyPr/>
                    <a:lstStyle/>
                    <a:p>
                      <a:endParaRPr lang="en-US" sz="2400" dirty="0"/>
                    </a:p>
                    <a:p>
                      <a:r>
                        <a:rPr lang="en-US" sz="2400" dirty="0"/>
                        <a:t>Marketing Metrics</a:t>
                      </a:r>
                    </a:p>
                  </a:txBody>
                  <a:tcPr/>
                </a:tc>
                <a:extLst>
                  <a:ext uri="{0D108BD9-81ED-4DB2-BD59-A6C34878D82A}">
                    <a16:rowId xmlns:a16="http://schemas.microsoft.com/office/drawing/2014/main" val="10000"/>
                  </a:ext>
                </a:extLst>
              </a:tr>
              <a:tr h="370840">
                <a:tc>
                  <a:txBody>
                    <a:bodyPr/>
                    <a:lstStyle/>
                    <a:p>
                      <a:r>
                        <a:rPr lang="en-US" sz="2000" dirty="0"/>
                        <a:t>Number of prospective </a:t>
                      </a:r>
                      <a:r>
                        <a:rPr lang="en-US" sz="2000" dirty="0" smtClean="0"/>
                        <a:t>customers</a:t>
                      </a:r>
                      <a:r>
                        <a:rPr lang="zh-TW" altLang="en-US" sz="1200" dirty="0" smtClean="0"/>
                        <a:t>潛在客戶</a:t>
                      </a:r>
                      <a:endParaRPr lang="en-US" sz="1200" dirty="0"/>
                    </a:p>
                  </a:txBody>
                  <a:tcPr/>
                </a:tc>
                <a:tc>
                  <a:txBody>
                    <a:bodyPr/>
                    <a:lstStyle/>
                    <a:p>
                      <a:r>
                        <a:rPr lang="en-US" sz="2000" dirty="0"/>
                        <a:t>Cases closed same day</a:t>
                      </a:r>
                    </a:p>
                  </a:txBody>
                  <a:tcPr/>
                </a:tc>
                <a:tc>
                  <a:txBody>
                    <a:bodyPr/>
                    <a:lstStyle/>
                    <a:p>
                      <a:r>
                        <a:rPr lang="en-US" sz="2000" dirty="0"/>
                        <a:t>Number of marketing campaigns</a:t>
                      </a:r>
                    </a:p>
                  </a:txBody>
                  <a:tcPr/>
                </a:tc>
                <a:extLst>
                  <a:ext uri="{0D108BD9-81ED-4DB2-BD59-A6C34878D82A}">
                    <a16:rowId xmlns:a16="http://schemas.microsoft.com/office/drawing/2014/main" val="10001"/>
                  </a:ext>
                </a:extLst>
              </a:tr>
              <a:tr h="370840">
                <a:tc>
                  <a:txBody>
                    <a:bodyPr/>
                    <a:lstStyle/>
                    <a:p>
                      <a:r>
                        <a:rPr lang="en-US" sz="2000" dirty="0"/>
                        <a:t>Number of new customers</a:t>
                      </a:r>
                    </a:p>
                  </a:txBody>
                  <a:tcPr/>
                </a:tc>
                <a:tc>
                  <a:txBody>
                    <a:bodyPr/>
                    <a:lstStyle/>
                    <a:p>
                      <a:r>
                        <a:rPr lang="en-US" sz="2000" dirty="0"/>
                        <a:t>Number of cases handled by agent</a:t>
                      </a:r>
                    </a:p>
                  </a:txBody>
                  <a:tcPr anchor="ctr"/>
                </a:tc>
                <a:tc>
                  <a:txBody>
                    <a:bodyPr/>
                    <a:lstStyle/>
                    <a:p>
                      <a:r>
                        <a:rPr lang="en-US" sz="2000" dirty="0"/>
                        <a:t>New customer retention rates</a:t>
                      </a:r>
                    </a:p>
                  </a:txBody>
                  <a:tcPr anchor="ctr"/>
                </a:tc>
                <a:extLst>
                  <a:ext uri="{0D108BD9-81ED-4DB2-BD59-A6C34878D82A}">
                    <a16:rowId xmlns:a16="http://schemas.microsoft.com/office/drawing/2014/main" val="10002"/>
                  </a:ext>
                </a:extLst>
              </a:tr>
              <a:tr h="370840">
                <a:tc>
                  <a:txBody>
                    <a:bodyPr/>
                    <a:lstStyle/>
                    <a:p>
                      <a:r>
                        <a:rPr lang="en-US" sz="2000" dirty="0"/>
                        <a:t>Number of retained customers</a:t>
                      </a:r>
                    </a:p>
                  </a:txBody>
                  <a:tcPr anchor="ctr"/>
                </a:tc>
                <a:tc>
                  <a:txBody>
                    <a:bodyPr/>
                    <a:lstStyle/>
                    <a:p>
                      <a:r>
                        <a:rPr lang="en-US" sz="2000" dirty="0"/>
                        <a:t>Number of service calls</a:t>
                      </a:r>
                    </a:p>
                  </a:txBody>
                  <a:tcPr anchor="ctr"/>
                </a:tc>
                <a:tc>
                  <a:txBody>
                    <a:bodyPr/>
                    <a:lstStyle/>
                    <a:p>
                      <a:r>
                        <a:rPr lang="en-US" sz="2000" dirty="0"/>
                        <a:t>Number of responses by marketing campaign</a:t>
                      </a:r>
                    </a:p>
                  </a:txBody>
                  <a:tcPr anchor="ctr"/>
                </a:tc>
                <a:extLst>
                  <a:ext uri="{0D108BD9-81ED-4DB2-BD59-A6C34878D82A}">
                    <a16:rowId xmlns:a16="http://schemas.microsoft.com/office/drawing/2014/main" val="10003"/>
                  </a:ext>
                </a:extLst>
              </a:tr>
              <a:tr h="370840">
                <a:tc>
                  <a:txBody>
                    <a:bodyPr/>
                    <a:lstStyle/>
                    <a:p>
                      <a:r>
                        <a:rPr lang="en-US" sz="2000" dirty="0"/>
                        <a:t>Number of open </a:t>
                      </a:r>
                      <a:r>
                        <a:rPr lang="en-US" sz="2000" dirty="0" err="1" smtClean="0"/>
                        <a:t>leads</a:t>
                      </a:r>
                      <a:r>
                        <a:rPr lang="en-US" sz="1200" dirty="0" err="1" smtClean="0"/>
                        <a:t>開放引線</a:t>
                      </a:r>
                      <a:r>
                        <a:rPr lang="zh-TW" altLang="en-US" sz="1200" dirty="0" smtClean="0"/>
                        <a:t>客戶</a:t>
                      </a:r>
                      <a:endParaRPr lang="en-US" sz="1200" dirty="0"/>
                    </a:p>
                  </a:txBody>
                  <a:tcPr anchor="ctr"/>
                </a:tc>
                <a:tc>
                  <a:txBody>
                    <a:bodyPr/>
                    <a:lstStyle/>
                    <a:p>
                      <a:r>
                        <a:rPr lang="en-US" sz="2000" dirty="0"/>
                        <a:t>Average number of service requests by type</a:t>
                      </a:r>
                    </a:p>
                  </a:txBody>
                  <a:tcPr anchor="ctr"/>
                </a:tc>
                <a:tc>
                  <a:txBody>
                    <a:bodyPr/>
                    <a:lstStyle/>
                    <a:p>
                      <a:r>
                        <a:rPr lang="en-US" sz="2000" dirty="0"/>
                        <a:t>Number of purchases by marketing campaign</a:t>
                      </a:r>
                    </a:p>
                  </a:txBody>
                  <a:tcPr anchor="ctr"/>
                </a:tc>
                <a:extLst>
                  <a:ext uri="{0D108BD9-81ED-4DB2-BD59-A6C34878D82A}">
                    <a16:rowId xmlns:a16="http://schemas.microsoft.com/office/drawing/2014/main" val="10004"/>
                  </a:ext>
                </a:extLst>
              </a:tr>
              <a:tr h="370840">
                <a:tc>
                  <a:txBody>
                    <a:bodyPr/>
                    <a:lstStyle/>
                    <a:p>
                      <a:r>
                        <a:rPr lang="en-US" sz="2000" dirty="0"/>
                        <a:t>Number of sales calls</a:t>
                      </a:r>
                    </a:p>
                  </a:txBody>
                  <a:tcPr anchor="ctr"/>
                </a:tc>
                <a:tc>
                  <a:txBody>
                    <a:bodyPr/>
                    <a:lstStyle/>
                    <a:p>
                      <a:r>
                        <a:rPr lang="en-US" sz="2000" dirty="0"/>
                        <a:t>Average time to resolution</a:t>
                      </a:r>
                    </a:p>
                  </a:txBody>
                  <a:tcPr anchor="ctr"/>
                </a:tc>
                <a:tc>
                  <a:txBody>
                    <a:bodyPr/>
                    <a:lstStyle/>
                    <a:p>
                      <a:r>
                        <a:rPr lang="en-US" sz="2000" dirty="0"/>
                        <a:t>Revenue generated by marketing campaign</a:t>
                      </a:r>
                    </a:p>
                  </a:txBody>
                  <a:tcPr anchor="ctr"/>
                </a:tc>
                <a:extLst>
                  <a:ext uri="{0D108BD9-81ED-4DB2-BD59-A6C34878D82A}">
                    <a16:rowId xmlns:a16="http://schemas.microsoft.com/office/drawing/2014/main" val="10005"/>
                  </a:ext>
                </a:extLst>
              </a:tr>
            </a:tbl>
          </a:graphicData>
        </a:graphic>
      </p:graphicFrame>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53716311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8.21 CRM Metrics </a:t>
            </a:r>
            <a:r>
              <a:rPr lang="en-US" sz="2000" dirty="0"/>
              <a:t>2 of 2</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628211626"/>
              </p:ext>
            </p:extLst>
          </p:nvPr>
        </p:nvGraphicFramePr>
        <p:xfrm>
          <a:off x="381000" y="1295400"/>
          <a:ext cx="8229600" cy="4114800"/>
        </p:xfrm>
        <a:graphic>
          <a:graphicData uri="http://schemas.openxmlformats.org/drawingml/2006/table">
            <a:tbl>
              <a:tblPr firstRow="1" bandRow="1">
                <a:tableStyleId>{8799B23B-EC83-4686-B30A-512413B5E67A}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sz="2400" dirty="0"/>
                    </a:p>
                    <a:p>
                      <a:r>
                        <a:rPr lang="en-US" sz="2400" dirty="0"/>
                        <a:t>Sales Metrics</a:t>
                      </a:r>
                    </a:p>
                  </a:txBody>
                  <a:tcPr/>
                </a:tc>
                <a:tc>
                  <a:txBody>
                    <a:bodyPr/>
                    <a:lstStyle/>
                    <a:p>
                      <a:r>
                        <a:rPr lang="en-US" sz="2400" dirty="0"/>
                        <a:t>Customer Service Metrics</a:t>
                      </a:r>
                    </a:p>
                  </a:txBody>
                  <a:tcPr/>
                </a:tc>
                <a:tc>
                  <a:txBody>
                    <a:bodyPr/>
                    <a:lstStyle/>
                    <a:p>
                      <a:endParaRPr lang="en-US" sz="2400" dirty="0"/>
                    </a:p>
                    <a:p>
                      <a:r>
                        <a:rPr lang="en-US" sz="2400" dirty="0"/>
                        <a:t>Marketing Metrics</a:t>
                      </a:r>
                    </a:p>
                  </a:txBody>
                  <a:tcPr/>
                </a:tc>
                <a:extLst>
                  <a:ext uri="{0D108BD9-81ED-4DB2-BD59-A6C34878D82A}">
                    <a16:rowId xmlns:a16="http://schemas.microsoft.com/office/drawing/2014/main" val="10000"/>
                  </a:ext>
                </a:extLst>
              </a:tr>
              <a:tr h="370840">
                <a:tc>
                  <a:txBody>
                    <a:bodyPr/>
                    <a:lstStyle/>
                    <a:p>
                      <a:r>
                        <a:rPr lang="en-US" sz="2000" dirty="0"/>
                        <a:t>Number of sales calls per </a:t>
                      </a:r>
                      <a:r>
                        <a:rPr lang="en-US" sz="2000" dirty="0" smtClean="0"/>
                        <a:t>lead</a:t>
                      </a:r>
                      <a:r>
                        <a:rPr lang="zh-TW" altLang="en-US" sz="1200" dirty="0" smtClean="0"/>
                        <a:t>每個潛在客戶的銷售電話數量</a:t>
                      </a:r>
                      <a:endParaRPr lang="en-US" sz="1200" dirty="0"/>
                    </a:p>
                  </a:txBody>
                  <a:tcPr anchor="ctr"/>
                </a:tc>
                <a:tc>
                  <a:txBody>
                    <a:bodyPr/>
                    <a:lstStyle/>
                    <a:p>
                      <a:r>
                        <a:rPr lang="en-US" sz="2000" dirty="0"/>
                        <a:t>Average number of service calls per day</a:t>
                      </a:r>
                    </a:p>
                  </a:txBody>
                  <a:tcPr anchor="ctr"/>
                </a:tc>
                <a:tc>
                  <a:txBody>
                    <a:bodyPr/>
                    <a:lstStyle/>
                    <a:p>
                      <a:r>
                        <a:rPr lang="en-US" sz="2000" dirty="0"/>
                        <a:t>Cost per interaction by marketing </a:t>
                      </a:r>
                      <a:r>
                        <a:rPr lang="en-US" sz="2000" dirty="0" smtClean="0"/>
                        <a:t>campaign</a:t>
                      </a:r>
                      <a:r>
                        <a:rPr lang="zh-TW" altLang="en-US" sz="1200" dirty="0" smtClean="0"/>
                        <a:t>活動</a:t>
                      </a:r>
                      <a:endParaRPr lang="en-US" sz="1200" dirty="0"/>
                    </a:p>
                  </a:txBody>
                  <a:tcPr anchor="ctr"/>
                </a:tc>
                <a:extLst>
                  <a:ext uri="{0D108BD9-81ED-4DB2-BD59-A6C34878D82A}">
                    <a16:rowId xmlns:a16="http://schemas.microsoft.com/office/drawing/2014/main" val="10001"/>
                  </a:ext>
                </a:extLst>
              </a:tr>
              <a:tr h="370840">
                <a:tc>
                  <a:txBody>
                    <a:bodyPr/>
                    <a:lstStyle/>
                    <a:p>
                      <a:r>
                        <a:rPr lang="en-US" sz="2000" dirty="0"/>
                        <a:t>Amount of new revenue</a:t>
                      </a:r>
                    </a:p>
                  </a:txBody>
                  <a:tcPr anchor="ctr"/>
                </a:tc>
                <a:tc>
                  <a:txBody>
                    <a:bodyPr/>
                    <a:lstStyle/>
                    <a:p>
                      <a:r>
                        <a:rPr lang="en-US" sz="2000" dirty="0"/>
                        <a:t>Percentage compliance with service-level agreement</a:t>
                      </a:r>
                    </a:p>
                  </a:txBody>
                  <a:tcPr anchor="ctr"/>
                </a:tc>
                <a:tc>
                  <a:txBody>
                    <a:bodyPr/>
                    <a:lstStyle/>
                    <a:p>
                      <a:r>
                        <a:rPr lang="en-US" sz="2000" dirty="0"/>
                        <a:t>Number of new customers acquired by marketing campaign</a:t>
                      </a:r>
                    </a:p>
                  </a:txBody>
                  <a:tcPr anchor="ctr"/>
                </a:tc>
                <a:extLst>
                  <a:ext uri="{0D108BD9-81ED-4DB2-BD59-A6C34878D82A}">
                    <a16:rowId xmlns:a16="http://schemas.microsoft.com/office/drawing/2014/main" val="10002"/>
                  </a:ext>
                </a:extLst>
              </a:tr>
              <a:tr h="370840">
                <a:tc>
                  <a:txBody>
                    <a:bodyPr/>
                    <a:lstStyle/>
                    <a:p>
                      <a:r>
                        <a:rPr lang="en-US" sz="2000" dirty="0"/>
                        <a:t>Amount of recurring </a:t>
                      </a:r>
                      <a:r>
                        <a:rPr lang="en-US" sz="2000" dirty="0" smtClean="0"/>
                        <a:t>revenue</a:t>
                      </a:r>
                      <a:r>
                        <a:rPr lang="zh-TW" altLang="en-US" sz="1200" dirty="0" smtClean="0"/>
                        <a:t>经常性收入</a:t>
                      </a:r>
                      <a:endParaRPr lang="en-US" sz="1200" dirty="0"/>
                    </a:p>
                  </a:txBody>
                  <a:tcPr anchor="ctr"/>
                </a:tc>
                <a:tc>
                  <a:txBody>
                    <a:bodyPr/>
                    <a:lstStyle/>
                    <a:p>
                      <a:r>
                        <a:rPr lang="en-US" sz="2000" dirty="0"/>
                        <a:t>Percentage of service </a:t>
                      </a:r>
                      <a:r>
                        <a:rPr lang="en-US" sz="2000" dirty="0" smtClean="0"/>
                        <a:t>renewals</a:t>
                      </a:r>
                      <a:r>
                        <a:rPr lang="zh-TW" altLang="en-US" sz="1200" dirty="0" smtClean="0"/>
                        <a:t>合续订同的</a:t>
                      </a:r>
                      <a:endParaRPr lang="en-US" sz="1200" dirty="0"/>
                    </a:p>
                  </a:txBody>
                  <a:tcPr anchor="ctr"/>
                </a:tc>
                <a:tc>
                  <a:txBody>
                    <a:bodyPr/>
                    <a:lstStyle/>
                    <a:p>
                      <a:r>
                        <a:rPr lang="en-US" sz="2000" dirty="0"/>
                        <a:t>Customer retention rate</a:t>
                      </a:r>
                    </a:p>
                  </a:txBody>
                  <a:tcPr anchor="ctr"/>
                </a:tc>
                <a:extLst>
                  <a:ext uri="{0D108BD9-81ED-4DB2-BD59-A6C34878D82A}">
                    <a16:rowId xmlns:a16="http://schemas.microsoft.com/office/drawing/2014/main" val="10003"/>
                  </a:ext>
                </a:extLst>
              </a:tr>
              <a:tr h="370840">
                <a:tc>
                  <a:txBody>
                    <a:bodyPr/>
                    <a:lstStyle/>
                    <a:p>
                      <a:r>
                        <a:rPr lang="en-US" sz="2000" dirty="0"/>
                        <a:t>Number of proposals given</a:t>
                      </a:r>
                    </a:p>
                  </a:txBody>
                  <a:tcPr anchor="ctr"/>
                </a:tc>
                <a:tc>
                  <a:txBody>
                    <a:bodyPr/>
                    <a:lstStyle/>
                    <a:p>
                      <a:r>
                        <a:rPr lang="en-US" sz="2000" dirty="0"/>
                        <a:t>Customer satisfaction level</a:t>
                      </a:r>
                    </a:p>
                  </a:txBody>
                  <a:tcPr anchor="ctr"/>
                </a:tc>
                <a:tc>
                  <a:txBody>
                    <a:bodyPr/>
                    <a:lstStyle/>
                    <a:p>
                      <a:r>
                        <a:rPr lang="en-US" sz="2000" dirty="0"/>
                        <a:t>Number of new leads by product</a:t>
                      </a:r>
                    </a:p>
                  </a:txBody>
                  <a:tcPr anchor="ctr"/>
                </a:tc>
                <a:extLst>
                  <a:ext uri="{0D108BD9-81ED-4DB2-BD59-A6C34878D82A}">
                    <a16:rowId xmlns:a16="http://schemas.microsoft.com/office/drawing/2014/main" val="10004"/>
                  </a:ext>
                </a:extLst>
              </a:tr>
            </a:tbl>
          </a:graphicData>
        </a:graphic>
      </p:graphicFrame>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1"/>
          </p:nvPr>
        </p:nvSpPr>
        <p:spPr/>
        <p:txBody>
          <a:bodyPr/>
          <a:lstStyle/>
          <a:p>
            <a:endParaRPr lang="en-US" dirty="0"/>
          </a:p>
        </p:txBody>
      </p:sp>
      <p:sp>
        <p:nvSpPr>
          <p:cNvPr id="3" name="矩形 2"/>
          <p:cNvSpPr/>
          <p:nvPr/>
        </p:nvSpPr>
        <p:spPr>
          <a:xfrm>
            <a:off x="304800" y="5443835"/>
            <a:ext cx="8534399" cy="923330"/>
          </a:xfrm>
          <a:prstGeom prst="rect">
            <a:avLst/>
          </a:prstGeom>
        </p:spPr>
        <p:txBody>
          <a:bodyPr wrap="square">
            <a:spAutoFit/>
          </a:bodyPr>
          <a:lstStyle/>
          <a:p>
            <a:r>
              <a:rPr lang="en-US" altLang="zh-TW" dirty="0"/>
              <a:t>Using CRM metrics to track and monitor performance is a best </a:t>
            </a:r>
            <a:r>
              <a:rPr lang="en-US" altLang="zh-TW" dirty="0" smtClean="0"/>
              <a:t>practice</a:t>
            </a:r>
            <a:endParaRPr lang="en-US" altLang="zh-TW" dirty="0"/>
          </a:p>
          <a:p>
            <a:r>
              <a:rPr lang="en-US" altLang="zh-TW" dirty="0" smtClean="0"/>
              <a:t>a </a:t>
            </a:r>
            <a:r>
              <a:rPr lang="en-US" altLang="zh-TW" dirty="0"/>
              <a:t>few common CRM metrics a manager can use to track the success of the system. </a:t>
            </a:r>
          </a:p>
          <a:p>
            <a:r>
              <a:rPr lang="en-US" altLang="zh-TW" dirty="0" smtClean="0"/>
              <a:t>you </a:t>
            </a:r>
            <a:r>
              <a:rPr lang="en-US" altLang="zh-TW" dirty="0"/>
              <a:t>only want to track between five and seven of the hundreds of CRM metrics available</a:t>
            </a:r>
          </a:p>
        </p:txBody>
      </p:sp>
    </p:spTree>
    <p:extLst>
      <p:ext uri="{BB962C8B-B14F-4D97-AF65-F5344CB8AC3E}">
        <p14:creationId xmlns:p14="http://schemas.microsoft.com/office/powerpoint/2010/main" val="153716311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Grp="1" noChangeArrowheads="1"/>
          </p:cNvSpPr>
          <p:nvPr>
            <p:ph type="title"/>
          </p:nvPr>
        </p:nvSpPr>
        <p:spPr/>
        <p:txBody>
          <a:bodyPr/>
          <a:lstStyle/>
          <a:p>
            <a:pPr eaLnBrk="1" hangingPunct="1"/>
            <a:r>
              <a:rPr lang="en-US" sz="3600" dirty="0"/>
              <a:t>Operational and Analytical CRM</a:t>
            </a:r>
          </a:p>
        </p:txBody>
      </p:sp>
      <p:sp>
        <p:nvSpPr>
          <p:cNvPr id="35843" name="Rectangle 3"/>
          <p:cNvSpPr>
            <a:spLocks noGrp="1" noChangeArrowheads="1"/>
          </p:cNvSpPr>
          <p:nvPr>
            <p:ph idx="1"/>
          </p:nvPr>
        </p:nvSpPr>
        <p:spPr/>
        <p:txBody>
          <a:bodyPr/>
          <a:lstStyle/>
          <a:p>
            <a:pPr>
              <a:spcBef>
                <a:spcPts val="600"/>
              </a:spcBef>
              <a:spcAft>
                <a:spcPts val="1200"/>
              </a:spcAft>
            </a:pPr>
            <a:r>
              <a:rPr lang="en-US" sz="2800" b="1" dirty="0"/>
              <a:t>Operational CRM </a:t>
            </a:r>
            <a:r>
              <a:rPr lang="en-US" sz="2800" dirty="0"/>
              <a:t>– Supports traditional transactional processing for day-to-day </a:t>
            </a:r>
            <a:r>
              <a:rPr lang="en-US" sz="2800" dirty="0" smtClean="0"/>
              <a:t>front-office</a:t>
            </a:r>
            <a:r>
              <a:rPr lang="zh-TW" altLang="en-US" sz="1200" dirty="0"/>
              <a:t>前台</a:t>
            </a:r>
            <a:r>
              <a:rPr lang="en-US" sz="2800" dirty="0" smtClean="0"/>
              <a:t>operations </a:t>
            </a:r>
            <a:r>
              <a:rPr lang="en-US" sz="2800" dirty="0"/>
              <a:t>or systems that deal directly with the customers</a:t>
            </a:r>
          </a:p>
          <a:p>
            <a:pPr eaLnBrk="1" hangingPunct="1">
              <a:spcBef>
                <a:spcPts val="600"/>
              </a:spcBef>
              <a:spcAft>
                <a:spcPts val="1200"/>
              </a:spcAft>
            </a:pPr>
            <a:r>
              <a:rPr lang="en-US" sz="2800" b="1" dirty="0"/>
              <a:t>Analytical CRM </a:t>
            </a:r>
            <a:r>
              <a:rPr lang="en-US" sz="2800" dirty="0"/>
              <a:t>– Supports back-office operations and strategic analysis and includes all systems that do not deal directly with the customers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Grp="1" noChangeArrowheads="1"/>
          </p:cNvSpPr>
          <p:nvPr>
            <p:ph type="title"/>
          </p:nvPr>
        </p:nvSpPr>
        <p:spPr/>
        <p:txBody>
          <a:bodyPr/>
          <a:lstStyle/>
          <a:p>
            <a:pPr eaLnBrk="1" hangingPunct="1"/>
            <a:r>
              <a:rPr lang="en-US" sz="3400" dirty="0"/>
              <a:t>Figure 8.22 Operational CRM and Analytical CRM</a:t>
            </a:r>
          </a:p>
        </p:txBody>
      </p:sp>
      <p:pic>
        <p:nvPicPr>
          <p:cNvPr id="1026" name="Picture 2" descr="A graphic shows interactions between C R Ms."/>
          <p:cNvPicPr>
            <a:picLocks noChangeAspect="1" noChangeArrowheads="1"/>
          </p:cNvPicPr>
          <p:nvPr/>
        </p:nvPicPr>
        <p:blipFill>
          <a:blip r:embed="rId3" cstate="print"/>
          <a:srcRect/>
          <a:stretch>
            <a:fillRect/>
          </a:stretch>
        </p:blipFill>
        <p:spPr bwMode="auto">
          <a:xfrm>
            <a:off x="685800" y="851306"/>
            <a:ext cx="7772400" cy="5549494"/>
          </a:xfrm>
          <a:prstGeom prst="rect">
            <a:avLst/>
          </a:prstGeom>
          <a:noFill/>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1752600"/>
            <a:ext cx="2895600" cy="609600"/>
          </a:xfrm>
        </p:spPr>
        <p:txBody>
          <a:bodyPr>
            <a:normAutofit fontScale="90000"/>
          </a:bodyPr>
          <a:lstStyle/>
          <a:p>
            <a:r>
              <a:rPr lang="en-US" sz="4000" dirty="0"/>
              <a:t>Figure 8.23 Operational CRM Technologies</a:t>
            </a:r>
          </a:p>
        </p:txBody>
      </p:sp>
      <p:pic>
        <p:nvPicPr>
          <p:cNvPr id="3" name="Content Placeholder 2" descr="A summary graphic lists example operational technologies used by different department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9400" y="381000"/>
            <a:ext cx="6133440" cy="6016904"/>
          </a:xfrm>
        </p:spPr>
      </p:pic>
      <p:sp>
        <p:nvSpPr>
          <p:cNvPr id="5" name="Text Placeholder 4"/>
          <p:cNvSpPr>
            <a:spLocks noGrp="1"/>
          </p:cNvSpPr>
          <p:nvPr>
            <p:ph type="body" sz="quarter" idx="12"/>
          </p:nvPr>
        </p:nvSpPr>
        <p:spPr>
          <a:xfrm>
            <a:off x="3429000" y="6477000"/>
            <a:ext cx="2208976" cy="176150"/>
          </a:xfrm>
        </p:spPr>
        <p:txBody>
          <a:bodyPr/>
          <a:lstStyle/>
          <a:p>
            <a:r>
              <a:rPr lang="en-US" altLang="zh-TW" dirty="0" smtClean="0">
                <a:hlinkClick r:id="rId4" action="ppaction://hlinksldjump"/>
              </a:rPr>
              <a:t>Call scripting</a:t>
            </a:r>
            <a:r>
              <a:rPr lang="zh-TW" altLang="en-US" dirty="0" smtClean="0">
                <a:hlinkClick r:id="rId4" action="ppaction://hlinksldjump"/>
              </a:rPr>
              <a:t>調用對話腳本系統</a:t>
            </a:r>
            <a:endParaRPr lang="en-US" dirty="0">
              <a:hlinkClick r:id="rId4" action="ppaction://hlinksldjump"/>
            </a:endParaRPr>
          </a:p>
        </p:txBody>
      </p:sp>
      <p:sp>
        <p:nvSpPr>
          <p:cNvPr id="4" name="Text Placeholder 3"/>
          <p:cNvSpPr>
            <a:spLocks noGrp="1"/>
          </p:cNvSpPr>
          <p:nvPr>
            <p:ph type="body" sz="quarter" idx="11"/>
          </p:nvPr>
        </p:nvSpPr>
        <p:spPr/>
        <p:txBody>
          <a:bodyPr/>
          <a:lstStyle/>
          <a:p>
            <a:endParaRPr lang="en-US"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Grp="1" noChangeArrowheads="1"/>
          </p:cNvSpPr>
          <p:nvPr>
            <p:ph type="title"/>
          </p:nvPr>
        </p:nvSpPr>
        <p:spPr/>
        <p:txBody>
          <a:bodyPr/>
          <a:lstStyle/>
          <a:p>
            <a:pPr eaLnBrk="1" hangingPunct="1"/>
            <a:r>
              <a:rPr lang="en-US" sz="3600" dirty="0"/>
              <a:t>Marketing and Operational CRM</a:t>
            </a:r>
          </a:p>
        </p:txBody>
      </p:sp>
      <p:sp>
        <p:nvSpPr>
          <p:cNvPr id="38915" name="Rectangle 3"/>
          <p:cNvSpPr>
            <a:spLocks noGrp="1" noChangeArrowheads="1"/>
          </p:cNvSpPr>
          <p:nvPr>
            <p:ph idx="1"/>
          </p:nvPr>
        </p:nvSpPr>
        <p:spPr/>
        <p:txBody>
          <a:bodyPr/>
          <a:lstStyle/>
          <a:p>
            <a:pPr marL="609600" indent="-609600" eaLnBrk="1" hangingPunct="1">
              <a:lnSpc>
                <a:spcPct val="90000"/>
              </a:lnSpc>
              <a:spcBef>
                <a:spcPts val="600"/>
              </a:spcBef>
              <a:spcAft>
                <a:spcPts val="600"/>
              </a:spcAft>
            </a:pPr>
            <a:r>
              <a:rPr lang="en-US" sz="2800" dirty="0"/>
              <a:t>Three</a:t>
            </a:r>
            <a:r>
              <a:rPr lang="en-US" sz="2400" dirty="0"/>
              <a:t> </a:t>
            </a:r>
            <a:r>
              <a:rPr lang="en-US" sz="2800" dirty="0"/>
              <a:t>marketing operational CRM technologies</a:t>
            </a:r>
            <a:endParaRPr lang="en-US" sz="2400" dirty="0"/>
          </a:p>
          <a:p>
            <a:pPr marL="1390650" lvl="2" indent="-533400">
              <a:lnSpc>
                <a:spcPct val="90000"/>
              </a:lnSpc>
              <a:spcBef>
                <a:spcPts val="600"/>
              </a:spcBef>
              <a:spcAft>
                <a:spcPts val="1200"/>
              </a:spcAft>
              <a:buClr>
                <a:schemeClr val="bg2"/>
              </a:buClr>
              <a:buFont typeface="Arial" pitchFamily="34" charset="0"/>
              <a:buAutoNum type="arabicPeriod"/>
            </a:pPr>
            <a:r>
              <a:rPr lang="en-US" sz="2400" dirty="0"/>
              <a:t>List generator </a:t>
            </a:r>
            <a:r>
              <a:rPr lang="en-US" sz="1200" dirty="0" err="1" smtClean="0"/>
              <a:t>清單列表產生器</a:t>
            </a:r>
            <a:endParaRPr lang="en-US" sz="1200" dirty="0"/>
          </a:p>
          <a:p>
            <a:pPr marL="1390650" lvl="2" indent="-533400">
              <a:lnSpc>
                <a:spcPct val="90000"/>
              </a:lnSpc>
              <a:spcBef>
                <a:spcPts val="600"/>
              </a:spcBef>
              <a:spcAft>
                <a:spcPts val="1200"/>
              </a:spcAft>
              <a:buClr>
                <a:schemeClr val="bg2"/>
              </a:buClr>
              <a:buFont typeface="Arial" pitchFamily="34" charset="0"/>
              <a:buAutoNum type="arabicPeriod"/>
            </a:pPr>
            <a:r>
              <a:rPr lang="en-US" sz="2400" dirty="0"/>
              <a:t>Campaign management system</a:t>
            </a:r>
          </a:p>
          <a:p>
            <a:pPr marL="1390650" lvl="2" indent="-533400">
              <a:lnSpc>
                <a:spcPct val="90000"/>
              </a:lnSpc>
              <a:spcBef>
                <a:spcPts val="600"/>
              </a:spcBef>
              <a:spcAft>
                <a:spcPts val="1200"/>
              </a:spcAft>
              <a:buClr>
                <a:schemeClr val="bg2"/>
              </a:buClr>
              <a:buFont typeface="Arial" pitchFamily="34" charset="0"/>
              <a:buAutoNum type="arabicPeriod"/>
            </a:pPr>
            <a:r>
              <a:rPr lang="en-US" sz="2400" dirty="0"/>
              <a:t>Cross-selling and up-selling</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p:cNvSpPr>
            <a:spLocks noGrp="1" noChangeArrowheads="1"/>
          </p:cNvSpPr>
          <p:nvPr>
            <p:ph type="title"/>
          </p:nvPr>
        </p:nvSpPr>
        <p:spPr/>
        <p:txBody>
          <a:bodyPr/>
          <a:lstStyle/>
          <a:p>
            <a:pPr eaLnBrk="1" hangingPunct="1"/>
            <a:r>
              <a:rPr lang="en-US" sz="3600" dirty="0"/>
              <a:t>Figure 8.24 A Typical Sales Process</a:t>
            </a:r>
          </a:p>
        </p:txBody>
      </p:sp>
      <p:sp>
        <p:nvSpPr>
          <p:cNvPr id="39939" name="Rectangle 3"/>
          <p:cNvSpPr>
            <a:spLocks noGrp="1" noChangeArrowheads="1"/>
          </p:cNvSpPr>
          <p:nvPr>
            <p:ph idx="1"/>
          </p:nvPr>
        </p:nvSpPr>
        <p:spPr/>
        <p:txBody>
          <a:bodyPr>
            <a:normAutofit/>
          </a:bodyPr>
          <a:lstStyle/>
          <a:p>
            <a:pPr eaLnBrk="1" hangingPunct="1">
              <a:spcBef>
                <a:spcPts val="0"/>
              </a:spcBef>
              <a:spcAft>
                <a:spcPts val="0"/>
              </a:spcAft>
            </a:pPr>
            <a:r>
              <a:rPr lang="en-US" dirty="0"/>
              <a:t>The sales department was the first to begin developing CRM systems with </a:t>
            </a:r>
            <a:r>
              <a:rPr lang="en-US" b="1" dirty="0"/>
              <a:t>sales force automation – </a:t>
            </a:r>
            <a:r>
              <a:rPr lang="en-US" dirty="0"/>
              <a:t>A system that automatically tracks all of the steps in the sales process</a:t>
            </a:r>
          </a:p>
        </p:txBody>
      </p:sp>
      <p:pic>
        <p:nvPicPr>
          <p:cNvPr id="6146" name="Picture 2" descr="A process flow diagram."/>
          <p:cNvPicPr>
            <a:picLocks noChangeAspect="1" noChangeArrowheads="1"/>
          </p:cNvPicPr>
          <p:nvPr/>
        </p:nvPicPr>
        <p:blipFill>
          <a:blip r:embed="rId3" cstate="print"/>
          <a:srcRect/>
          <a:stretch>
            <a:fillRect/>
          </a:stretch>
        </p:blipFill>
        <p:spPr bwMode="auto">
          <a:xfrm>
            <a:off x="1143000" y="2209800"/>
            <a:ext cx="7112000" cy="4025392"/>
          </a:xfrm>
          <a:prstGeom prst="rect">
            <a:avLst/>
          </a:prstGeom>
          <a:noFill/>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r>
              <a:rPr lang="en-US" baseline="0" dirty="0"/>
              <a:t> </a:t>
            </a:r>
            <a:r>
              <a:rPr lang="en-US" sz="2000" dirty="0"/>
              <a:t>1 of 2</a:t>
            </a:r>
            <a:endParaRPr lang="en-US" dirty="0"/>
          </a:p>
        </p:txBody>
      </p:sp>
      <p:sp>
        <p:nvSpPr>
          <p:cNvPr id="3" name="Content Placeholder 2"/>
          <p:cNvSpPr>
            <a:spLocks noGrp="1"/>
          </p:cNvSpPr>
          <p:nvPr>
            <p:ph idx="1"/>
          </p:nvPr>
        </p:nvSpPr>
        <p:spPr/>
        <p:txBody>
          <a:bodyPr/>
          <a:lstStyle/>
          <a:p>
            <a:pPr marL="804863" lvl="0" indent="-804863">
              <a:spcBef>
                <a:spcPts val="600"/>
              </a:spcBef>
              <a:spcAft>
                <a:spcPts val="1200"/>
              </a:spcAft>
              <a:defRPr/>
            </a:pPr>
            <a:r>
              <a:rPr lang="en-US" sz="2800" dirty="0"/>
              <a:t>8.1	Explain integrations and the role they play in connecting a corporation.</a:t>
            </a:r>
          </a:p>
          <a:p>
            <a:pPr marL="804863" lvl="0" indent="-804863">
              <a:spcBef>
                <a:spcPts val="600"/>
              </a:spcBef>
              <a:spcAft>
                <a:spcPts val="1200"/>
              </a:spcAft>
              <a:defRPr/>
            </a:pPr>
            <a:r>
              <a:rPr lang="en-US" sz="2800" dirty="0"/>
              <a:t>8.2	Describe supply chain management along with its impact on business.</a:t>
            </a:r>
          </a:p>
          <a:p>
            <a:pPr marL="804863" lvl="0" indent="-804863">
              <a:spcBef>
                <a:spcPts val="600"/>
              </a:spcBef>
              <a:spcAft>
                <a:spcPts val="1200"/>
              </a:spcAft>
              <a:defRPr/>
            </a:pPr>
            <a:r>
              <a:rPr lang="en-US" sz="2800" dirty="0"/>
              <a:t>8.3	Identify the three technologies that are reinventing the supply chain.</a:t>
            </a:r>
          </a:p>
        </p:txBody>
      </p:sp>
      <p:sp>
        <p:nvSpPr>
          <p:cNvPr id="4" name="Text Placeholder 3"/>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p:cNvSpPr>
            <a:spLocks noGrp="1" noChangeArrowheads="1"/>
          </p:cNvSpPr>
          <p:nvPr>
            <p:ph type="title"/>
          </p:nvPr>
        </p:nvSpPr>
        <p:spPr/>
        <p:txBody>
          <a:bodyPr/>
          <a:lstStyle/>
          <a:p>
            <a:pPr eaLnBrk="1" hangingPunct="1"/>
            <a:r>
              <a:rPr lang="en-US" sz="3600" dirty="0"/>
              <a:t>Sales and Operational CRM</a:t>
            </a:r>
          </a:p>
        </p:txBody>
      </p:sp>
      <p:sp>
        <p:nvSpPr>
          <p:cNvPr id="40963" name="Rectangle 3"/>
          <p:cNvSpPr>
            <a:spLocks noGrp="1" noChangeArrowheads="1"/>
          </p:cNvSpPr>
          <p:nvPr>
            <p:ph idx="1"/>
          </p:nvPr>
        </p:nvSpPr>
        <p:spPr>
          <a:xfrm>
            <a:off x="457200" y="990600"/>
            <a:ext cx="8229600" cy="1981200"/>
          </a:xfrm>
        </p:spPr>
        <p:txBody>
          <a:bodyPr/>
          <a:lstStyle/>
          <a:p>
            <a:pPr marL="609600" indent="-609600" eaLnBrk="1" hangingPunct="1">
              <a:lnSpc>
                <a:spcPct val="90000"/>
              </a:lnSpc>
              <a:spcBef>
                <a:spcPts val="600"/>
              </a:spcBef>
              <a:spcAft>
                <a:spcPts val="600"/>
              </a:spcAft>
            </a:pPr>
            <a:r>
              <a:rPr lang="en-US" sz="2800" dirty="0"/>
              <a:t>Sales and operational CRM technologies</a:t>
            </a:r>
          </a:p>
          <a:p>
            <a:pPr marL="1390650" lvl="2" indent="-533400">
              <a:lnSpc>
                <a:spcPct val="90000"/>
              </a:lnSpc>
              <a:spcBef>
                <a:spcPts val="600"/>
              </a:spcBef>
              <a:spcAft>
                <a:spcPts val="600"/>
              </a:spcAft>
              <a:buClr>
                <a:srgbClr val="C00000"/>
              </a:buClr>
              <a:buFont typeface="+mj-lt"/>
              <a:buAutoNum type="arabicPeriod"/>
            </a:pPr>
            <a:r>
              <a:rPr lang="en-US" sz="2400" dirty="0"/>
              <a:t>Sales management CRM system</a:t>
            </a:r>
          </a:p>
          <a:p>
            <a:pPr marL="1390650" lvl="2" indent="-533400">
              <a:lnSpc>
                <a:spcPct val="90000"/>
              </a:lnSpc>
              <a:spcBef>
                <a:spcPts val="600"/>
              </a:spcBef>
              <a:spcAft>
                <a:spcPts val="600"/>
              </a:spcAft>
              <a:buClr>
                <a:srgbClr val="C00000"/>
              </a:buClr>
              <a:buFont typeface="+mj-lt"/>
              <a:buAutoNum type="arabicPeriod"/>
            </a:pPr>
            <a:r>
              <a:rPr lang="en-US" sz="2400" dirty="0"/>
              <a:t>Contact management CRM system</a:t>
            </a:r>
          </a:p>
          <a:p>
            <a:pPr marL="1390650" lvl="2" indent="-533400">
              <a:lnSpc>
                <a:spcPct val="90000"/>
              </a:lnSpc>
              <a:spcBef>
                <a:spcPts val="600"/>
              </a:spcBef>
              <a:spcAft>
                <a:spcPts val="600"/>
              </a:spcAft>
              <a:buClr>
                <a:srgbClr val="C00000"/>
              </a:buClr>
              <a:buFont typeface="+mj-lt"/>
              <a:buAutoNum type="arabicPeriod"/>
            </a:pPr>
            <a:r>
              <a:rPr lang="en-US" sz="2400" dirty="0"/>
              <a:t>Opportunity management CRM system</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381000" y="3835395"/>
            <a:ext cx="8458200" cy="1754326"/>
          </a:xfrm>
          <a:prstGeom prst="rect">
            <a:avLst/>
          </a:prstGeom>
        </p:spPr>
        <p:txBody>
          <a:bodyPr wrap="square">
            <a:spAutoFit/>
          </a:bodyPr>
          <a:lstStyle/>
          <a:p>
            <a:r>
              <a:rPr lang="en-US" altLang="zh-TW" b="1" dirty="0"/>
              <a:t>Sales management CRM system</a:t>
            </a:r>
            <a:r>
              <a:rPr lang="en-US" altLang="zh-TW" dirty="0"/>
              <a:t>: Automates each phase of the sales process, helping individual sales representatives coordinate and organize all of their accounts</a:t>
            </a:r>
          </a:p>
          <a:p>
            <a:r>
              <a:rPr lang="en-US" altLang="zh-TW" b="1" dirty="0"/>
              <a:t>Contact management CRM system</a:t>
            </a:r>
            <a:r>
              <a:rPr lang="en-US" altLang="zh-TW" dirty="0"/>
              <a:t>: Maintains customer contact information and identifies prospective customers for future sales </a:t>
            </a:r>
          </a:p>
          <a:p>
            <a:r>
              <a:rPr lang="en-US" altLang="zh-TW" dirty="0"/>
              <a:t>Opportunity management CRM systems: Targets sales opportunities by finding new customers or companies for future sales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p:cNvSpPr>
            <a:spLocks noGrp="1" noChangeArrowheads="1"/>
          </p:cNvSpPr>
          <p:nvPr>
            <p:ph type="title"/>
          </p:nvPr>
        </p:nvSpPr>
        <p:spPr/>
        <p:txBody>
          <a:bodyPr/>
          <a:lstStyle/>
          <a:p>
            <a:pPr eaLnBrk="1" hangingPunct="1"/>
            <a:r>
              <a:rPr lang="en-US" sz="3600" dirty="0"/>
              <a:t>Customer Service and Operational CRM</a:t>
            </a:r>
          </a:p>
        </p:txBody>
      </p:sp>
      <p:sp>
        <p:nvSpPr>
          <p:cNvPr id="23555" name="Rectangle 3"/>
          <p:cNvSpPr>
            <a:spLocks noGrp="1" noChangeArrowheads="1"/>
          </p:cNvSpPr>
          <p:nvPr>
            <p:ph idx="1"/>
          </p:nvPr>
        </p:nvSpPr>
        <p:spPr>
          <a:xfrm>
            <a:off x="457200" y="990600"/>
            <a:ext cx="8229600" cy="4114800"/>
          </a:xfrm>
        </p:spPr>
        <p:txBody>
          <a:bodyPr/>
          <a:lstStyle/>
          <a:p>
            <a:pPr marL="609600" indent="-609600" eaLnBrk="1" hangingPunct="1">
              <a:spcBef>
                <a:spcPts val="600"/>
              </a:spcBef>
              <a:spcAft>
                <a:spcPts val="600"/>
              </a:spcAft>
              <a:defRPr/>
            </a:pPr>
            <a:r>
              <a:rPr lang="en-US" sz="2800" dirty="0"/>
              <a:t>Three customer service operational CRM technologies</a:t>
            </a:r>
          </a:p>
          <a:p>
            <a:pPr marL="1390650" lvl="2" indent="-533400">
              <a:spcBef>
                <a:spcPts val="600"/>
              </a:spcBef>
              <a:spcAft>
                <a:spcPts val="600"/>
              </a:spcAft>
              <a:buClr>
                <a:schemeClr val="bg2"/>
              </a:buClr>
              <a:buFont typeface="+mj-lt"/>
              <a:buAutoNum type="arabicPeriod"/>
              <a:defRPr/>
            </a:pPr>
            <a:r>
              <a:rPr lang="en-US" sz="2400" dirty="0"/>
              <a:t>Contact center (call center) </a:t>
            </a:r>
          </a:p>
          <a:p>
            <a:pPr marL="1390650" lvl="2" indent="-533400">
              <a:spcBef>
                <a:spcPts val="600"/>
              </a:spcBef>
              <a:spcAft>
                <a:spcPts val="600"/>
              </a:spcAft>
              <a:buClr>
                <a:schemeClr val="bg2"/>
              </a:buClr>
              <a:buFont typeface="+mj-lt"/>
              <a:buAutoNum type="arabicPeriod"/>
              <a:defRPr/>
            </a:pPr>
            <a:r>
              <a:rPr lang="en-US" sz="2400" dirty="0"/>
              <a:t>Web-based self-service system </a:t>
            </a:r>
          </a:p>
          <a:p>
            <a:pPr marL="1390650" lvl="2" indent="-533400">
              <a:spcBef>
                <a:spcPts val="600"/>
              </a:spcBef>
              <a:spcAft>
                <a:spcPts val="600"/>
              </a:spcAft>
              <a:buClr>
                <a:schemeClr val="bg2"/>
              </a:buClr>
              <a:buFont typeface="+mj-lt"/>
              <a:buAutoNum type="arabicPeriod"/>
              <a:defRPr/>
            </a:pPr>
            <a:r>
              <a:rPr lang="en-US" sz="2400" dirty="0"/>
              <a:t>Call scripting system</a:t>
            </a:r>
          </a:p>
          <a:p>
            <a:pPr>
              <a:spcBef>
                <a:spcPts val="600"/>
              </a:spcBef>
              <a:spcAft>
                <a:spcPts val="600"/>
              </a:spcAft>
              <a:defRPr/>
            </a:pPr>
            <a:r>
              <a:rPr lang="en-US" sz="2800" dirty="0"/>
              <a:t>Common features included in contact centers:</a:t>
            </a:r>
          </a:p>
          <a:p>
            <a:pPr lvl="2">
              <a:spcBef>
                <a:spcPts val="600"/>
              </a:spcBef>
              <a:spcAft>
                <a:spcPts val="600"/>
              </a:spcAft>
              <a:buClr>
                <a:schemeClr val="bg2"/>
              </a:buClr>
              <a:defRPr/>
            </a:pPr>
            <a:r>
              <a:rPr lang="en-US" sz="2400" dirty="0"/>
              <a:t>Automatic call distribution</a:t>
            </a:r>
          </a:p>
          <a:p>
            <a:pPr lvl="2">
              <a:spcBef>
                <a:spcPts val="600"/>
              </a:spcBef>
              <a:spcAft>
                <a:spcPts val="600"/>
              </a:spcAft>
              <a:buClr>
                <a:schemeClr val="bg2"/>
              </a:buClr>
              <a:defRPr/>
            </a:pPr>
            <a:r>
              <a:rPr lang="en-US" sz="2400" dirty="0"/>
              <a:t>Interactive voice response</a:t>
            </a:r>
          </a:p>
          <a:p>
            <a:pPr lvl="2">
              <a:spcBef>
                <a:spcPts val="600"/>
              </a:spcBef>
              <a:spcAft>
                <a:spcPts val="600"/>
              </a:spcAft>
              <a:buClr>
                <a:schemeClr val="bg2"/>
              </a:buClr>
              <a:defRPr/>
            </a:pPr>
            <a:r>
              <a:rPr lang="en-US" sz="2400" dirty="0"/>
              <a:t>Predictive dialing</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304800" y="5255172"/>
            <a:ext cx="8458200" cy="1754326"/>
          </a:xfrm>
          <a:prstGeom prst="rect">
            <a:avLst/>
          </a:prstGeom>
        </p:spPr>
        <p:txBody>
          <a:bodyPr wrap="square">
            <a:spAutoFit/>
          </a:bodyPr>
          <a:lstStyle/>
          <a:p>
            <a:r>
              <a:rPr lang="en-US" altLang="zh-TW" b="1" dirty="0"/>
              <a:t>Call scripting system</a:t>
            </a:r>
            <a:r>
              <a:rPr lang="en-US" altLang="zh-TW" dirty="0"/>
              <a:t>: access organizational databases that track similar issues or questions and automatically generate the details to the CSR who can then relay them to the </a:t>
            </a:r>
            <a:r>
              <a:rPr lang="en-US" altLang="zh-TW" dirty="0" smtClean="0"/>
              <a:t>customer. </a:t>
            </a:r>
            <a:r>
              <a:rPr lang="en-US" altLang="zh-TW" sz="1400" b="1" dirty="0"/>
              <a:t>Interactive voice </a:t>
            </a:r>
            <a:r>
              <a:rPr lang="en-US" altLang="zh-TW" sz="1400" b="1" dirty="0" smtClean="0"/>
              <a:t>response</a:t>
            </a:r>
            <a:r>
              <a:rPr lang="zh-TW" altLang="en-US" sz="1400" dirty="0" smtClean="0"/>
              <a:t>指導</a:t>
            </a:r>
            <a:r>
              <a:rPr lang="zh-TW" altLang="en-US" sz="1400" dirty="0"/>
              <a:t>客戶使用按鍵式電話或關鍵字來導航或提供信息</a:t>
            </a:r>
            <a:endParaRPr lang="en-US" altLang="zh-TW" sz="1400" dirty="0" smtClean="0"/>
          </a:p>
          <a:p>
            <a:r>
              <a:rPr lang="en-US" altLang="zh-TW" b="1" dirty="0"/>
              <a:t>Predictive dialing: </a:t>
            </a:r>
            <a:r>
              <a:rPr lang="en-US" altLang="zh-TW" dirty="0"/>
              <a:t>Automatically dials outbound calls and when someone answers, the call is forwarded to an available agent.</a:t>
            </a:r>
          </a:p>
          <a:p>
            <a:endParaRPr lang="en-US" altLang="zh-TW"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p:cNvSpPr>
            <a:spLocks noGrp="1" noChangeArrowheads="1"/>
          </p:cNvSpPr>
          <p:nvPr>
            <p:ph type="title"/>
          </p:nvPr>
        </p:nvSpPr>
        <p:spPr/>
        <p:txBody>
          <a:bodyPr/>
          <a:lstStyle/>
          <a:p>
            <a:pPr eaLnBrk="1" hangingPunct="1"/>
            <a:r>
              <a:rPr lang="en-US" sz="3600" dirty="0"/>
              <a:t>Analytical CRM</a:t>
            </a:r>
          </a:p>
        </p:txBody>
      </p:sp>
      <p:sp>
        <p:nvSpPr>
          <p:cNvPr id="43011" name="Rectangle 3"/>
          <p:cNvSpPr>
            <a:spLocks noGrp="1" noChangeArrowheads="1"/>
          </p:cNvSpPr>
          <p:nvPr>
            <p:ph idx="1"/>
          </p:nvPr>
        </p:nvSpPr>
        <p:spPr/>
        <p:txBody>
          <a:bodyPr>
            <a:normAutofit/>
          </a:bodyPr>
          <a:lstStyle/>
          <a:p>
            <a:pPr eaLnBrk="1" hangingPunct="1">
              <a:spcBef>
                <a:spcPts val="600"/>
              </a:spcBef>
              <a:spcAft>
                <a:spcPts val="1200"/>
              </a:spcAft>
            </a:pPr>
            <a:r>
              <a:rPr lang="en-US" sz="2800" b="1" dirty="0"/>
              <a:t>Website personalization</a:t>
            </a:r>
            <a:r>
              <a:rPr lang="en-US" sz="2800" dirty="0"/>
              <a:t> – Occurs when a website has stored enough data about a person’s likes and dislikes to fashion offers more likely to appeal to that person</a:t>
            </a:r>
          </a:p>
          <a:p>
            <a:pPr lvl="2">
              <a:spcBef>
                <a:spcPts val="600"/>
              </a:spcBef>
              <a:spcAft>
                <a:spcPts val="1200"/>
              </a:spcAft>
              <a:buClr>
                <a:schemeClr val="bg2"/>
              </a:buClr>
            </a:pPr>
            <a:r>
              <a:rPr lang="en-US" sz="2400" dirty="0"/>
              <a:t>Analytical CRM relies heavily on data warehousing technologies and business intelligence to </a:t>
            </a:r>
            <a:r>
              <a:rPr lang="en-US" sz="2400" dirty="0" smtClean="0"/>
              <a:t>glean</a:t>
            </a:r>
            <a:r>
              <a:rPr lang="zh-TW" altLang="en-US" sz="1200" dirty="0"/>
              <a:t>收集</a:t>
            </a:r>
            <a:r>
              <a:rPr lang="en-US" sz="2400" dirty="0" smtClean="0"/>
              <a:t>insights </a:t>
            </a:r>
            <a:r>
              <a:rPr lang="en-US" sz="2400" dirty="0"/>
              <a:t>into customer behavior</a:t>
            </a:r>
          </a:p>
          <a:p>
            <a:pPr lvl="2">
              <a:spcBef>
                <a:spcPts val="600"/>
              </a:spcBef>
              <a:spcAft>
                <a:spcPts val="1200"/>
              </a:spcAft>
              <a:buClr>
                <a:schemeClr val="bg2"/>
              </a:buClr>
            </a:pPr>
            <a:r>
              <a:rPr lang="en-US" sz="2400" dirty="0"/>
              <a:t>These systems quickly aggregate, analyze, and disseminate customer information throughout an organization</a:t>
            </a:r>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p:cNvSpPr>
            <a:spLocks noGrp="1" noChangeArrowheads="1"/>
          </p:cNvSpPr>
          <p:nvPr>
            <p:ph type="title"/>
          </p:nvPr>
        </p:nvSpPr>
        <p:spPr/>
        <p:txBody>
          <a:bodyPr/>
          <a:lstStyle/>
          <a:p>
            <a:pPr eaLnBrk="1" hangingPunct="1"/>
            <a:r>
              <a:rPr lang="en-US" sz="3600" dirty="0"/>
              <a:t>Extending CRM</a:t>
            </a:r>
          </a:p>
        </p:txBody>
      </p:sp>
      <p:sp>
        <p:nvSpPr>
          <p:cNvPr id="45059" name="Rectangle 3"/>
          <p:cNvSpPr>
            <a:spLocks noGrp="1" noChangeArrowheads="1"/>
          </p:cNvSpPr>
          <p:nvPr>
            <p:ph idx="1"/>
          </p:nvPr>
        </p:nvSpPr>
        <p:spPr>
          <a:xfrm>
            <a:off x="457200" y="990600"/>
            <a:ext cx="8229600" cy="2590800"/>
          </a:xfrm>
        </p:spPr>
        <p:txBody>
          <a:bodyPr>
            <a:normAutofit/>
          </a:bodyPr>
          <a:lstStyle/>
          <a:p>
            <a:pPr marL="609600" indent="-609600" eaLnBrk="1" hangingPunct="1">
              <a:spcBef>
                <a:spcPts val="600"/>
              </a:spcBef>
              <a:spcAft>
                <a:spcPts val="1200"/>
              </a:spcAft>
            </a:pPr>
            <a:r>
              <a:rPr lang="en-US" sz="3200" dirty="0"/>
              <a:t>Current trends include:</a:t>
            </a:r>
          </a:p>
          <a:p>
            <a:pPr lvl="2">
              <a:spcBef>
                <a:spcPts val="600"/>
              </a:spcBef>
              <a:spcAft>
                <a:spcPts val="1200"/>
              </a:spcAft>
              <a:buClr>
                <a:schemeClr val="bg2"/>
              </a:buClr>
            </a:pPr>
            <a:r>
              <a:rPr lang="en-US" sz="2400" dirty="0"/>
              <a:t>Supplier relationship management (SRM)</a:t>
            </a:r>
          </a:p>
          <a:p>
            <a:pPr lvl="2">
              <a:spcBef>
                <a:spcPts val="600"/>
              </a:spcBef>
              <a:spcAft>
                <a:spcPts val="1200"/>
              </a:spcAft>
              <a:buClr>
                <a:schemeClr val="bg2"/>
              </a:buClr>
            </a:pPr>
            <a:r>
              <a:rPr lang="en-US" sz="2400" dirty="0"/>
              <a:t>Partner relationship management (PRM)</a:t>
            </a:r>
          </a:p>
          <a:p>
            <a:pPr lvl="2">
              <a:spcBef>
                <a:spcPts val="600"/>
              </a:spcBef>
              <a:spcAft>
                <a:spcPts val="1200"/>
              </a:spcAft>
              <a:buClr>
                <a:schemeClr val="bg2"/>
              </a:buClr>
            </a:pPr>
            <a:r>
              <a:rPr lang="en-US" sz="2400" dirty="0"/>
              <a:t>Employee relationship management (ERM)</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488731" y="3276600"/>
            <a:ext cx="8382000" cy="3416320"/>
          </a:xfrm>
          <a:prstGeom prst="rect">
            <a:avLst/>
          </a:prstGeom>
        </p:spPr>
        <p:txBody>
          <a:bodyPr wrap="square">
            <a:spAutoFit/>
          </a:bodyPr>
          <a:lstStyle/>
          <a:p>
            <a:r>
              <a:rPr lang="en-US" altLang="zh-TW" b="1" dirty="0"/>
              <a:t>SRM applications </a:t>
            </a:r>
            <a:r>
              <a:rPr lang="en-US" altLang="zh-TW" dirty="0"/>
              <a:t>help companies analyze vendors based on a number of key variables including strategy, business goals, prices, and markets.  The company can then determine the best supplier to collaborate with and can work on developing strong supplier relationships with that supplier. </a:t>
            </a:r>
            <a:endParaRPr lang="en-US" altLang="zh-TW" dirty="0" smtClean="0"/>
          </a:p>
          <a:p>
            <a:r>
              <a:rPr lang="en-US" altLang="zh-TW" b="1" dirty="0" smtClean="0"/>
              <a:t>PRM’s </a:t>
            </a:r>
            <a:r>
              <a:rPr lang="en-US" altLang="zh-TW" b="1" dirty="0"/>
              <a:t>business strategy </a:t>
            </a:r>
            <a:r>
              <a:rPr lang="en-US" altLang="zh-TW" dirty="0"/>
              <a:t>is to select and manage partners to optimize their long-term value to an organization.  In effect, it means picking the right partners, working with them to help them be successful in dealing with mutual customers, and ensuring that partners and the ultimate end customers are satisfied and successful.</a:t>
            </a:r>
          </a:p>
          <a:p>
            <a:r>
              <a:rPr lang="en-US" altLang="zh-TW" b="1" dirty="0" smtClean="0"/>
              <a:t>Many </a:t>
            </a:r>
            <a:r>
              <a:rPr lang="en-US" altLang="zh-TW" b="1" dirty="0"/>
              <a:t>ERM applications </a:t>
            </a:r>
            <a:r>
              <a:rPr lang="en-US" altLang="zh-TW" dirty="0"/>
              <a:t>assist the employee in dealing with customers by providing detailed information on company products, services, and customer orders.  ERM applications typically offer expense tracking, project management tracking, performance appraisals, training, benefits, and company news</a:t>
            </a:r>
            <a:endParaRPr lang="zh-TW" altLang="en-US"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2"/>
          <p:cNvSpPr>
            <a:spLocks noGrp="1" noChangeArrowheads="1"/>
          </p:cNvSpPr>
          <p:nvPr>
            <p:ph type="title"/>
          </p:nvPr>
        </p:nvSpPr>
        <p:spPr/>
        <p:txBody>
          <a:bodyPr/>
          <a:lstStyle/>
          <a:p>
            <a:pPr eaLnBrk="1" hangingPunct="1"/>
            <a:r>
              <a:rPr lang="en-US" sz="3600" dirty="0"/>
              <a:t>Enterprise Resource Planning </a:t>
            </a:r>
            <a:r>
              <a:rPr lang="en-US" sz="2000" dirty="0"/>
              <a:t>1 of 2</a:t>
            </a:r>
          </a:p>
        </p:txBody>
      </p:sp>
      <p:sp>
        <p:nvSpPr>
          <p:cNvPr id="46083" name="Rectangle 3"/>
          <p:cNvSpPr>
            <a:spLocks noGrp="1" noChangeArrowheads="1"/>
          </p:cNvSpPr>
          <p:nvPr>
            <p:ph idx="1"/>
          </p:nvPr>
        </p:nvSpPr>
        <p:spPr/>
        <p:txBody>
          <a:bodyPr/>
          <a:lstStyle/>
          <a:p>
            <a:pPr eaLnBrk="1" hangingPunct="1">
              <a:spcBef>
                <a:spcPts val="600"/>
              </a:spcBef>
              <a:spcAft>
                <a:spcPts val="600"/>
              </a:spcAft>
            </a:pPr>
            <a:r>
              <a:rPr lang="en-US" sz="2800" b="1" dirty="0"/>
              <a:t>Enterprise resource planning </a:t>
            </a:r>
            <a:r>
              <a:rPr lang="en-US" sz="2800" dirty="0"/>
              <a:t>– Integrates all departments and functions throughout an organization into a single IT system (or integrated set of IT systems) so that employees can make enterprisewide decisions by viewing enterprisewide information on all business operations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2"/>
          <p:cNvSpPr>
            <a:spLocks noGrp="1" noChangeArrowheads="1"/>
          </p:cNvSpPr>
          <p:nvPr>
            <p:ph type="title"/>
          </p:nvPr>
        </p:nvSpPr>
        <p:spPr/>
        <p:txBody>
          <a:bodyPr/>
          <a:lstStyle/>
          <a:p>
            <a:r>
              <a:rPr lang="en-US" dirty="0"/>
              <a:t>Enterprise Resource Planning </a:t>
            </a:r>
            <a:r>
              <a:rPr lang="en-US" sz="2000" dirty="0"/>
              <a:t>2 of 2</a:t>
            </a:r>
            <a:endParaRPr lang="en-US" sz="3600" b="1" dirty="0">
              <a:solidFill>
                <a:schemeClr val="tx1"/>
              </a:solidFill>
            </a:endParaRPr>
          </a:p>
        </p:txBody>
      </p:sp>
      <p:sp>
        <p:nvSpPr>
          <p:cNvPr id="47107" name="Content Placeholder 3"/>
          <p:cNvSpPr>
            <a:spLocks noGrp="1"/>
          </p:cNvSpPr>
          <p:nvPr>
            <p:ph idx="1"/>
          </p:nvPr>
        </p:nvSpPr>
        <p:spPr>
          <a:xfrm>
            <a:off x="457200" y="990600"/>
            <a:ext cx="8229600" cy="3048000"/>
          </a:xfrm>
        </p:spPr>
        <p:txBody>
          <a:bodyPr/>
          <a:lstStyle/>
          <a:p>
            <a:pPr eaLnBrk="1" hangingPunct="1">
              <a:spcBef>
                <a:spcPts val="600"/>
              </a:spcBef>
              <a:spcAft>
                <a:spcPts val="1200"/>
              </a:spcAft>
            </a:pPr>
            <a:r>
              <a:rPr lang="en-US" sz="2800" dirty="0"/>
              <a:t>Reasons ERP systems are powerful tools</a:t>
            </a:r>
          </a:p>
          <a:p>
            <a:pPr lvl="2">
              <a:spcBef>
                <a:spcPts val="600"/>
              </a:spcBef>
              <a:spcAft>
                <a:spcPts val="1200"/>
              </a:spcAft>
              <a:buClr>
                <a:schemeClr val="bg2"/>
              </a:buClr>
            </a:pPr>
            <a:r>
              <a:rPr lang="en-US" sz="2400" dirty="0"/>
              <a:t>ERP is a logical solution to incompatible applications</a:t>
            </a:r>
          </a:p>
          <a:p>
            <a:pPr lvl="2">
              <a:spcBef>
                <a:spcPts val="600"/>
              </a:spcBef>
              <a:spcAft>
                <a:spcPts val="1200"/>
              </a:spcAft>
              <a:buClr>
                <a:schemeClr val="bg2"/>
              </a:buClr>
            </a:pPr>
            <a:r>
              <a:rPr lang="en-US" sz="2400" dirty="0"/>
              <a:t>ERP addresses global information sharing and reporting</a:t>
            </a:r>
          </a:p>
          <a:p>
            <a:pPr lvl="2">
              <a:spcBef>
                <a:spcPts val="600"/>
              </a:spcBef>
              <a:spcAft>
                <a:spcPts val="1200"/>
              </a:spcAft>
              <a:buClr>
                <a:schemeClr val="bg2"/>
              </a:buClr>
            </a:pPr>
            <a:r>
              <a:rPr lang="en-US" sz="2400" dirty="0"/>
              <a:t>ERP avoids the pain and expense of fixing legacy systems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3" name="矩形 2"/>
          <p:cNvSpPr/>
          <p:nvPr/>
        </p:nvSpPr>
        <p:spPr>
          <a:xfrm>
            <a:off x="533400" y="4114800"/>
            <a:ext cx="8229600" cy="3139321"/>
          </a:xfrm>
          <a:prstGeom prst="rect">
            <a:avLst/>
          </a:prstGeom>
        </p:spPr>
        <p:txBody>
          <a:bodyPr wrap="square">
            <a:spAutoFit/>
          </a:bodyPr>
          <a:lstStyle/>
          <a:p>
            <a:r>
              <a:rPr lang="en-US" altLang="zh-TW" b="1" dirty="0"/>
              <a:t>The true benefit </a:t>
            </a:r>
            <a:r>
              <a:rPr lang="en-US" altLang="zh-TW" dirty="0"/>
              <a:t>of an ERP system is its ability take the many different forms of data from across the different organizational systems and correlate, aggregate, and provide an </a:t>
            </a:r>
            <a:r>
              <a:rPr lang="en-US" altLang="zh-TW" dirty="0" err="1"/>
              <a:t>enterprisewide</a:t>
            </a:r>
            <a:r>
              <a:rPr lang="en-US" altLang="zh-TW" dirty="0"/>
              <a:t> view of organizational </a:t>
            </a:r>
            <a:r>
              <a:rPr lang="en-US" altLang="zh-TW" dirty="0" smtClean="0"/>
              <a:t>information</a:t>
            </a:r>
          </a:p>
          <a:p>
            <a:r>
              <a:rPr lang="en-US" altLang="zh-TW" b="1" dirty="0"/>
              <a:t>Most organizations </a:t>
            </a:r>
            <a:r>
              <a:rPr lang="en-US" altLang="zh-TW" dirty="0"/>
              <a:t>operate functional “silos”, and each department typically has its own </a:t>
            </a:r>
            <a:r>
              <a:rPr lang="en-US" altLang="zh-TW" dirty="0" smtClean="0"/>
              <a:t>systems. A </a:t>
            </a:r>
            <a:r>
              <a:rPr lang="en-US" altLang="zh-TW" dirty="0"/>
              <a:t>company might purchase an ERP and then all of the functional silos would be on one system, however, this doesn’t happen very often in the real world</a:t>
            </a:r>
          </a:p>
          <a:p>
            <a:r>
              <a:rPr lang="en-US" altLang="zh-TW" dirty="0" smtClean="0"/>
              <a:t>An </a:t>
            </a:r>
            <a:r>
              <a:rPr lang="en-US" altLang="zh-TW" dirty="0"/>
              <a:t>organization </a:t>
            </a:r>
            <a:r>
              <a:rPr lang="en-US" altLang="zh-TW" b="1" dirty="0"/>
              <a:t>can purchase an ERP </a:t>
            </a:r>
            <a:r>
              <a:rPr lang="en-US" altLang="zh-TW" dirty="0"/>
              <a:t>and still have other applications running parts of its business (for example, taxation packages) that are not supported, or not supported well, by the ERP system</a:t>
            </a:r>
          </a:p>
          <a:p>
            <a:endParaRPr lang="en-US" altLang="zh-TW" dirty="0"/>
          </a:p>
          <a:p>
            <a:endParaRPr lang="en-US" altLang="zh-TW"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normAutofit fontScale="90000"/>
          </a:bodyPr>
          <a:lstStyle/>
          <a:p>
            <a:pPr eaLnBrk="1" hangingPunct="1"/>
            <a:r>
              <a:rPr lang="en-US" sz="4000" dirty="0"/>
              <a:t>Figure 8.29 Enterprise Resource Planning System Overview</a:t>
            </a:r>
          </a:p>
        </p:txBody>
      </p:sp>
      <p:sp>
        <p:nvSpPr>
          <p:cNvPr id="48131" name="Content Placeholder 2"/>
          <p:cNvSpPr>
            <a:spLocks noGrp="1"/>
          </p:cNvSpPr>
          <p:nvPr>
            <p:ph idx="1"/>
          </p:nvPr>
        </p:nvSpPr>
        <p:spPr>
          <a:xfrm>
            <a:off x="381000" y="1295400"/>
            <a:ext cx="8534400" cy="5257800"/>
          </a:xfrm>
        </p:spPr>
        <p:txBody>
          <a:bodyPr/>
          <a:lstStyle/>
          <a:p>
            <a:pPr eaLnBrk="1" hangingPunct="1"/>
            <a:r>
              <a:rPr lang="en-US" dirty="0"/>
              <a:t>ERP systems collect data from across an organization and correlate the data generating an enterprise-wide view</a:t>
            </a:r>
          </a:p>
        </p:txBody>
      </p:sp>
      <p:pic>
        <p:nvPicPr>
          <p:cNvPr id="7170" name="Picture 2" descr="A graphic representation of the overview"/>
          <p:cNvPicPr>
            <a:picLocks noChangeAspect="1" noChangeArrowheads="1"/>
          </p:cNvPicPr>
          <p:nvPr/>
        </p:nvPicPr>
        <p:blipFill>
          <a:blip r:embed="rId3" cstate="print"/>
          <a:srcRect/>
          <a:stretch>
            <a:fillRect/>
          </a:stretch>
        </p:blipFill>
        <p:spPr bwMode="auto">
          <a:xfrm>
            <a:off x="1676400" y="2133600"/>
            <a:ext cx="6152404" cy="4349750"/>
          </a:xfrm>
          <a:prstGeom prst="rect">
            <a:avLst/>
          </a:prstGeom>
          <a:noFill/>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dirty="0"/>
              <a:t>Figure 8.31 ERP Process Flow</a:t>
            </a:r>
          </a:p>
        </p:txBody>
      </p:sp>
      <p:sp>
        <p:nvSpPr>
          <p:cNvPr id="49155" name="Rectangle 3"/>
          <p:cNvSpPr>
            <a:spLocks noGrp="1" noChangeArrowheads="1"/>
          </p:cNvSpPr>
          <p:nvPr>
            <p:ph idx="1"/>
          </p:nvPr>
        </p:nvSpPr>
        <p:spPr>
          <a:xfrm>
            <a:off x="457200" y="838200"/>
            <a:ext cx="8229600" cy="5715000"/>
          </a:xfrm>
        </p:spPr>
        <p:txBody>
          <a:bodyPr/>
          <a:lstStyle/>
          <a:p>
            <a:pPr algn="ctr" eaLnBrk="1" hangingPunct="1">
              <a:buFont typeface="Wingdings" pitchFamily="2" charset="2"/>
              <a:buNone/>
            </a:pPr>
            <a:r>
              <a:rPr lang="en-US" sz="2800" dirty="0"/>
              <a:t>ERP Systems Automate Business Processes</a:t>
            </a:r>
          </a:p>
        </p:txBody>
      </p:sp>
      <p:pic>
        <p:nvPicPr>
          <p:cNvPr id="49156" name="Picture 4" descr="A graphic representation of the process flow"/>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6800" y="1524000"/>
            <a:ext cx="7086600" cy="488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5"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sz="3200" dirty="0"/>
              <a:t>Figure 8.32 The Organization before and after ERP </a:t>
            </a:r>
            <a:r>
              <a:rPr lang="en-US" sz="2000" dirty="0"/>
              <a:t>1 of 2</a:t>
            </a:r>
            <a:endParaRPr lang="en-US" sz="3600" dirty="0"/>
          </a:p>
        </p:txBody>
      </p:sp>
      <p:sp>
        <p:nvSpPr>
          <p:cNvPr id="8" name="Content Placeholder 7"/>
          <p:cNvSpPr>
            <a:spLocks noGrp="1"/>
          </p:cNvSpPr>
          <p:nvPr>
            <p:ph idx="1"/>
          </p:nvPr>
        </p:nvSpPr>
        <p:spPr>
          <a:xfrm>
            <a:off x="457200" y="990600"/>
            <a:ext cx="8229600" cy="5562600"/>
          </a:xfrm>
        </p:spPr>
        <p:txBody>
          <a:bodyPr/>
          <a:lstStyle/>
          <a:p>
            <a:pPr algn="ctr"/>
            <a:r>
              <a:rPr lang="en-US" sz="2800" dirty="0"/>
              <a:t>The Organization Before ERP</a:t>
            </a:r>
          </a:p>
        </p:txBody>
      </p:sp>
      <p:pic>
        <p:nvPicPr>
          <p:cNvPr id="50180" name="Picture 3" descr="A graphic representation of the organization before E R P."/>
          <p:cNvPicPr>
            <a:picLocks noChangeAspect="1"/>
          </p:cNvPicPr>
          <p:nvPr/>
        </p:nvPicPr>
        <p:blipFill rotWithShape="1">
          <a:blip r:embed="rId3" cstate="print">
            <a:clrChange>
              <a:clrFrom>
                <a:srgbClr val="FFF8B0"/>
              </a:clrFrom>
              <a:clrTo>
                <a:srgbClr val="FFF8B0">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7335" t="5659" r="1"/>
          <a:stretch/>
        </p:blipFill>
        <p:spPr bwMode="auto">
          <a:xfrm>
            <a:off x="153313" y="1828800"/>
            <a:ext cx="878616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2"/>
          </p:nvPr>
        </p:nvSpPr>
        <p:spPr>
          <a:xfrm>
            <a:off x="3467512" y="6477000"/>
            <a:ext cx="2208976" cy="176150"/>
          </a:xfrm>
        </p:spPr>
        <p:txBody>
          <a:bodyPr/>
          <a:lstStyle/>
          <a:p>
            <a:r>
              <a:rPr lang="en-US" dirty="0">
                <a:hlinkClick r:id="rId5" action="ppaction://hlinksldjump"/>
              </a:rPr>
              <a:t>Jump to long image description</a:t>
            </a:r>
          </a:p>
        </p:txBody>
      </p:sp>
      <p:sp>
        <p:nvSpPr>
          <p:cNvPr id="9" name="Text Placeholder 8"/>
          <p:cNvSpPr>
            <a:spLocks noGrp="1"/>
          </p:cNvSpPr>
          <p:nvPr>
            <p:ph type="body" sz="quarter" idx="11"/>
          </p:nvPr>
        </p:nvSpPr>
        <p:spPr/>
        <p:txBody>
          <a:bodyPr/>
          <a:lstStyle/>
          <a:p>
            <a:endParaRPr lang="en-US"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z="3200" dirty="0"/>
              <a:t>Figure 8.32 The Organization before and after ERP </a:t>
            </a:r>
            <a:r>
              <a:rPr lang="en-US" sz="2000" dirty="0"/>
              <a:t>2 of 2</a:t>
            </a:r>
            <a:endParaRPr lang="en-US" sz="3600" b="1" dirty="0">
              <a:solidFill>
                <a:schemeClr val="tx1"/>
              </a:solidFill>
            </a:endParaRPr>
          </a:p>
        </p:txBody>
      </p:sp>
      <p:sp>
        <p:nvSpPr>
          <p:cNvPr id="51203" name="Content Placeholder 4"/>
          <p:cNvSpPr>
            <a:spLocks noGrp="1"/>
          </p:cNvSpPr>
          <p:nvPr>
            <p:ph idx="1"/>
          </p:nvPr>
        </p:nvSpPr>
        <p:spPr>
          <a:xfrm>
            <a:off x="457200" y="990600"/>
            <a:ext cx="8229600" cy="5334000"/>
          </a:xfrm>
        </p:spPr>
        <p:txBody>
          <a:bodyPr/>
          <a:lstStyle/>
          <a:p>
            <a:pPr algn="ctr" eaLnBrk="1" hangingPunct="1">
              <a:buFont typeface="Wingdings" pitchFamily="2" charset="2"/>
              <a:buNone/>
            </a:pPr>
            <a:r>
              <a:rPr lang="en-US" sz="2800" dirty="0"/>
              <a:t>ERP Bringing The Organization Together</a:t>
            </a:r>
            <a:endParaRPr lang="en-US" sz="2800" dirty="0">
              <a:hlinkClick r:id="rId3" action="ppaction://hlinksldjump"/>
            </a:endParaRPr>
          </a:p>
        </p:txBody>
      </p:sp>
      <p:pic>
        <p:nvPicPr>
          <p:cNvPr id="51204" name="Picture 3" descr="A graphic representation of the organization after E R P"/>
          <p:cNvPicPr>
            <a:picLocks noChangeAspect="1"/>
          </p:cNvPicPr>
          <p:nvPr/>
        </p:nvPicPr>
        <p:blipFill rotWithShape="1">
          <a:blip r:embed="rId4" cstate="print">
            <a:clrChange>
              <a:clrFrom>
                <a:srgbClr val="FFF8B2"/>
              </a:clrFrom>
              <a:clrTo>
                <a:srgbClr val="FFF8B2">
                  <a:alpha val="0"/>
                </a:srgbClr>
              </a:clrTo>
            </a:clrChange>
            <a:extLst>
              <a:ext uri="{28A0092B-C50C-407E-A947-70E740481C1C}">
                <a14:useLocalDpi xmlns:a14="http://schemas.microsoft.com/office/drawing/2010/main" val="0"/>
              </a:ext>
            </a:extLst>
          </a:blip>
          <a:srcRect t="3636" r="22054" b="2909"/>
          <a:stretch/>
        </p:blipFill>
        <p:spPr bwMode="auto">
          <a:xfrm>
            <a:off x="166396" y="1905000"/>
            <a:ext cx="8823426" cy="436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3"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Building a Connected Corporation Through Integrations</a:t>
            </a:r>
            <a:endParaRPr lang="en-US" b="1" dirty="0">
              <a:solidFill>
                <a:schemeClr val="tx1"/>
              </a:solidFill>
            </a:endParaRPr>
          </a:p>
        </p:txBody>
      </p:sp>
      <p:sp>
        <p:nvSpPr>
          <p:cNvPr id="9219" name="Rectangle 3"/>
          <p:cNvSpPr>
            <a:spLocks noGrp="1" noChangeArrowheads="1"/>
          </p:cNvSpPr>
          <p:nvPr>
            <p:ph idx="1"/>
          </p:nvPr>
        </p:nvSpPr>
        <p:spPr>
          <a:xfrm>
            <a:off x="457200" y="1371600"/>
            <a:ext cx="8229600" cy="5181600"/>
          </a:xfrm>
        </p:spPr>
        <p:txBody>
          <a:bodyPr/>
          <a:lstStyle/>
          <a:p>
            <a:pPr eaLnBrk="1" hangingPunct="1">
              <a:lnSpc>
                <a:spcPct val="90000"/>
              </a:lnSpc>
              <a:spcAft>
                <a:spcPts val="1200"/>
              </a:spcAft>
            </a:pPr>
            <a:r>
              <a:rPr lang="en-US" sz="2800" b="1" dirty="0"/>
              <a:t>Integration</a:t>
            </a:r>
            <a:r>
              <a:rPr lang="en-US" sz="2800" dirty="0"/>
              <a:t> – Allows separate systems to communicate directly with each other, eliminating the need for manual entry into multiple systems</a:t>
            </a:r>
          </a:p>
          <a:p>
            <a:pPr lvl="2">
              <a:lnSpc>
                <a:spcPct val="90000"/>
              </a:lnSpc>
              <a:spcAft>
                <a:spcPts val="1200"/>
              </a:spcAft>
              <a:buClr>
                <a:schemeClr val="bg2"/>
              </a:buClr>
            </a:pPr>
            <a:r>
              <a:rPr lang="en-US" sz="2400" dirty="0"/>
              <a:t>Application </a:t>
            </a:r>
            <a:r>
              <a:rPr lang="en-US" sz="2400" dirty="0" smtClean="0"/>
              <a:t>integration</a:t>
            </a:r>
            <a:r>
              <a:rPr lang="en-US" sz="2000" dirty="0" smtClean="0"/>
              <a:t>: </a:t>
            </a:r>
            <a:r>
              <a:rPr lang="en-US" altLang="zh-TW" sz="2000" dirty="0" smtClean="0">
                <a:latin typeface="Albertus (W1)" charset="0"/>
              </a:rPr>
              <a:t>integration </a:t>
            </a:r>
            <a:r>
              <a:rPr lang="en-US" altLang="zh-TW" sz="2000" dirty="0">
                <a:latin typeface="Albertus (W1)" charset="0"/>
              </a:rPr>
              <a:t>of a company’s existing management information systems</a:t>
            </a:r>
            <a:endParaRPr lang="en-US" sz="2000" dirty="0"/>
          </a:p>
          <a:p>
            <a:pPr lvl="2">
              <a:lnSpc>
                <a:spcPct val="90000"/>
              </a:lnSpc>
              <a:spcAft>
                <a:spcPts val="1200"/>
              </a:spcAft>
              <a:buClr>
                <a:schemeClr val="bg2"/>
              </a:buClr>
            </a:pPr>
            <a:r>
              <a:rPr lang="en-US" sz="2400" dirty="0"/>
              <a:t>Data integration</a:t>
            </a:r>
          </a:p>
          <a:p>
            <a:pPr lvl="2">
              <a:lnSpc>
                <a:spcPct val="90000"/>
              </a:lnSpc>
              <a:spcAft>
                <a:spcPts val="1200"/>
              </a:spcAft>
              <a:buClr>
                <a:schemeClr val="bg2"/>
              </a:buClr>
            </a:pPr>
            <a:r>
              <a:rPr lang="en-US" sz="2400" dirty="0"/>
              <a:t>Forward </a:t>
            </a:r>
            <a:r>
              <a:rPr lang="en-US" sz="2400" dirty="0" smtClean="0"/>
              <a:t>integration: </a:t>
            </a:r>
            <a:r>
              <a:rPr lang="en-US" altLang="zh-TW" sz="2000" dirty="0" smtClean="0">
                <a:latin typeface="Albertus (W1)" charset="0"/>
              </a:rPr>
              <a:t>sends </a:t>
            </a:r>
            <a:r>
              <a:rPr lang="en-US" altLang="zh-TW" sz="2000" dirty="0">
                <a:latin typeface="Albertus (W1)" charset="0"/>
              </a:rPr>
              <a:t>information entered into a given system automatically to all downstream systems and processes</a:t>
            </a:r>
            <a:endParaRPr lang="en-US" sz="2000" dirty="0"/>
          </a:p>
          <a:p>
            <a:pPr lvl="2">
              <a:lnSpc>
                <a:spcPct val="90000"/>
              </a:lnSpc>
              <a:spcAft>
                <a:spcPts val="1200"/>
              </a:spcAft>
              <a:buClr>
                <a:schemeClr val="bg2"/>
              </a:buClr>
            </a:pPr>
            <a:r>
              <a:rPr lang="en-US" sz="2400" dirty="0"/>
              <a:t>Backward integration: </a:t>
            </a:r>
            <a:r>
              <a:rPr lang="en-US" sz="2000" dirty="0"/>
              <a:t>sends information entered into a given system automatically to all upstream systems and processes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noGrp="1" noChangeArrowheads="1"/>
          </p:cNvSpPr>
          <p:nvPr>
            <p:ph type="title"/>
          </p:nvPr>
        </p:nvSpPr>
        <p:spPr/>
        <p:txBody>
          <a:bodyPr/>
          <a:lstStyle/>
          <a:p>
            <a:pPr eaLnBrk="1" hangingPunct="1"/>
            <a:r>
              <a:rPr lang="en-US" sz="3600" dirty="0"/>
              <a:t>The Benefits of ERP</a:t>
            </a:r>
          </a:p>
        </p:txBody>
      </p:sp>
      <p:sp>
        <p:nvSpPr>
          <p:cNvPr id="52227" name="Rectangle 3"/>
          <p:cNvSpPr>
            <a:spLocks noGrp="1" noChangeArrowheads="1"/>
          </p:cNvSpPr>
          <p:nvPr>
            <p:ph idx="1"/>
          </p:nvPr>
        </p:nvSpPr>
        <p:spPr/>
        <p:txBody>
          <a:bodyPr>
            <a:normAutofit/>
          </a:bodyPr>
          <a:lstStyle/>
          <a:p>
            <a:pPr eaLnBrk="1" hangingPunct="1">
              <a:spcBef>
                <a:spcPts val="600"/>
              </a:spcBef>
              <a:spcAft>
                <a:spcPts val="1200"/>
              </a:spcAft>
            </a:pPr>
            <a:r>
              <a:rPr lang="en-US" sz="2800" b="1" dirty="0"/>
              <a:t>Core ERP component </a:t>
            </a:r>
            <a:r>
              <a:rPr lang="en-US" sz="2800" dirty="0"/>
              <a:t>– Traditional components included in most ERP systems that primarily focus on internal operations</a:t>
            </a:r>
          </a:p>
          <a:p>
            <a:pPr eaLnBrk="1" hangingPunct="1">
              <a:spcBef>
                <a:spcPts val="600"/>
              </a:spcBef>
              <a:spcAft>
                <a:spcPts val="1200"/>
              </a:spcAft>
            </a:pPr>
            <a:r>
              <a:rPr lang="en-US" sz="2800" b="1" dirty="0"/>
              <a:t>Extended ERP component </a:t>
            </a:r>
            <a:r>
              <a:rPr lang="en-US" sz="2800" dirty="0"/>
              <a:t>– Extra components that meet the organizational needs not covered by the core components that primarily focus on external operations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609600" y="4114800"/>
            <a:ext cx="7848600" cy="1477328"/>
          </a:xfrm>
          <a:prstGeom prst="rect">
            <a:avLst/>
          </a:prstGeom>
        </p:spPr>
        <p:txBody>
          <a:bodyPr wrap="square">
            <a:spAutoFit/>
          </a:bodyPr>
          <a:lstStyle/>
          <a:p>
            <a:r>
              <a:rPr lang="en-US" altLang="zh-TW" dirty="0"/>
              <a:t>Turner Industries</a:t>
            </a:r>
            <a:r>
              <a:rPr lang="zh-TW" altLang="en-US" dirty="0" smtClean="0"/>
              <a:t>由於</a:t>
            </a:r>
            <a:r>
              <a:rPr lang="zh-TW" altLang="en-US" dirty="0"/>
              <a:t>實施了</a:t>
            </a:r>
            <a:r>
              <a:rPr lang="en-US" altLang="zh-TW" dirty="0"/>
              <a:t>ERP</a:t>
            </a:r>
            <a:r>
              <a:rPr lang="zh-TW" altLang="en-US" dirty="0"/>
              <a:t>系統</a:t>
            </a:r>
            <a:r>
              <a:rPr lang="zh-TW" altLang="en-US" dirty="0" smtClean="0"/>
              <a:t>，</a:t>
            </a:r>
            <a:r>
              <a:rPr lang="en-US" altLang="zh-TW" dirty="0"/>
              <a:t> Turner Industries</a:t>
            </a:r>
            <a:r>
              <a:rPr lang="zh-TW" altLang="en-US" dirty="0" smtClean="0"/>
              <a:t>在</a:t>
            </a:r>
            <a:r>
              <a:rPr lang="zh-TW" altLang="en-US" dirty="0"/>
              <a:t>不到</a:t>
            </a:r>
            <a:r>
              <a:rPr lang="en-US" altLang="zh-TW" dirty="0"/>
              <a:t>10</a:t>
            </a:r>
            <a:r>
              <a:rPr lang="zh-TW" altLang="en-US" dirty="0"/>
              <a:t>年的時間裡從銷售額的</a:t>
            </a:r>
            <a:r>
              <a:rPr lang="en-US" altLang="zh-TW" dirty="0"/>
              <a:t>3</a:t>
            </a:r>
            <a:r>
              <a:rPr lang="zh-TW" altLang="en-US" dirty="0"/>
              <a:t>億美元增長到</a:t>
            </a:r>
            <a:r>
              <a:rPr lang="en-US" altLang="zh-TW" dirty="0"/>
              <a:t>8</a:t>
            </a:r>
            <a:r>
              <a:rPr lang="zh-TW" altLang="en-US" dirty="0"/>
              <a:t>億美元。 </a:t>
            </a:r>
            <a:r>
              <a:rPr lang="en-US" altLang="zh-TW" dirty="0"/>
              <a:t>Turner Industries</a:t>
            </a:r>
            <a:r>
              <a:rPr lang="zh-TW" altLang="en-US" dirty="0" smtClean="0"/>
              <a:t>在</a:t>
            </a:r>
            <a:r>
              <a:rPr lang="en-US" altLang="zh-TW" dirty="0"/>
              <a:t>Forbes 500</a:t>
            </a:r>
            <a:r>
              <a:rPr lang="zh-TW" altLang="en-US" dirty="0" smtClean="0"/>
              <a:t>企業</a:t>
            </a:r>
            <a:r>
              <a:rPr lang="zh-TW" altLang="en-US" dirty="0"/>
              <a:t>名單中排名第</a:t>
            </a:r>
            <a:r>
              <a:rPr lang="en-US" altLang="zh-TW" dirty="0"/>
              <a:t>369</a:t>
            </a:r>
            <a:r>
              <a:rPr lang="zh-TW" altLang="en-US" dirty="0"/>
              <a:t>位，是一家領先的工業服務公司。 </a:t>
            </a:r>
            <a:r>
              <a:rPr lang="en-US" altLang="zh-TW" dirty="0"/>
              <a:t>Turner Industries</a:t>
            </a:r>
            <a:r>
              <a:rPr lang="zh-TW" altLang="en-US" dirty="0" smtClean="0"/>
              <a:t>開發</a:t>
            </a:r>
            <a:r>
              <a:rPr lang="zh-TW" altLang="en-US" dirty="0"/>
              <a:t>和部署先進</a:t>
            </a:r>
            <a:r>
              <a:rPr lang="zh-TW" altLang="en-US" dirty="0" smtClean="0"/>
              <a:t>的軟</a:t>
            </a:r>
            <a:r>
              <a:rPr lang="zh-TW" altLang="en-US" dirty="0"/>
              <a:t>體</a:t>
            </a:r>
            <a:r>
              <a:rPr lang="zh-TW" altLang="en-US" dirty="0" smtClean="0"/>
              <a:t>應用</a:t>
            </a:r>
            <a:r>
              <a:rPr lang="zh-TW" altLang="en-US" dirty="0"/>
              <a:t>程序</a:t>
            </a:r>
            <a:r>
              <a:rPr lang="zh-TW" altLang="en-US" dirty="0" smtClean="0"/>
              <a:t>，目的在最大的提高</a:t>
            </a:r>
            <a:r>
              <a:rPr lang="zh-TW" altLang="en-US" dirty="0"/>
              <a:t>其</a:t>
            </a:r>
            <a:r>
              <a:rPr lang="en-US" altLang="zh-TW" dirty="0"/>
              <a:t>25,000</a:t>
            </a:r>
            <a:r>
              <a:rPr lang="zh-TW" altLang="en-US" dirty="0"/>
              <a:t>名</a:t>
            </a:r>
            <a:r>
              <a:rPr lang="zh-TW" altLang="en-US" dirty="0" smtClean="0"/>
              <a:t>員工</a:t>
            </a:r>
            <a:r>
              <a:rPr lang="zh-TW" altLang="en-US" dirty="0"/>
              <a:t>生產率</a:t>
            </a:r>
            <a:r>
              <a:rPr lang="zh-TW" altLang="en-US" dirty="0" smtClean="0"/>
              <a:t>和超過</a:t>
            </a:r>
            <a:r>
              <a:rPr lang="en-US" altLang="zh-TW" dirty="0"/>
              <a:t>1</a:t>
            </a:r>
            <a:r>
              <a:rPr lang="zh-TW" altLang="en-US" dirty="0"/>
              <a:t>億美元的建築設備</a:t>
            </a:r>
            <a:r>
              <a:rPr lang="zh-TW" altLang="en-US" dirty="0" smtClean="0"/>
              <a:t>的</a:t>
            </a:r>
            <a:r>
              <a:rPr lang="zh-TW" altLang="en-US" dirty="0"/>
              <a:t>價值</a:t>
            </a:r>
            <a:r>
              <a:rPr lang="zh-TW" altLang="en-US" dirty="0" smtClean="0"/>
              <a:t>。</a:t>
            </a:r>
            <a:endParaRPr lang="zh-TW" altLang="en-US"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pPr eaLnBrk="1" hangingPunct="1"/>
            <a:r>
              <a:rPr lang="en-US" dirty="0"/>
              <a:t>Figure 8.33 The Evolution of </a:t>
            </a:r>
            <a:r>
              <a:rPr lang="en-US" dirty="0" smtClean="0"/>
              <a:t>ERP (add ?)</a:t>
            </a:r>
            <a:endParaRPr lang="en-US" dirty="0"/>
          </a:p>
        </p:txBody>
      </p:sp>
      <p:pic>
        <p:nvPicPr>
          <p:cNvPr id="2050" name="Picture 2" descr="A graphic shows evolution from E R P, to extended E R P, to E R P - II with associated capabilities at each step."/>
          <p:cNvPicPr>
            <a:picLocks noChangeAspect="1" noChangeArrowheads="1"/>
          </p:cNvPicPr>
          <p:nvPr/>
        </p:nvPicPr>
        <p:blipFill>
          <a:blip r:embed="rId3" cstate="print"/>
          <a:srcRect/>
          <a:stretch>
            <a:fillRect/>
          </a:stretch>
        </p:blipFill>
        <p:spPr bwMode="auto">
          <a:xfrm>
            <a:off x="463017" y="1018032"/>
            <a:ext cx="8217966" cy="5382768"/>
          </a:xfrm>
          <a:prstGeom prst="rect">
            <a:avLst/>
          </a:prstGeom>
          <a:noFill/>
        </p:spPr>
      </p:pic>
      <p:sp>
        <p:nvSpPr>
          <p:cNvPr id="5" name="Text Placeholder 4"/>
          <p:cNvSpPr>
            <a:spLocks noGrp="1"/>
          </p:cNvSpPr>
          <p:nvPr>
            <p:ph type="body" sz="quarter" idx="12"/>
          </p:nvPr>
        </p:nvSpPr>
        <p:spPr>
          <a:xfrm>
            <a:off x="3467512" y="6477000"/>
            <a:ext cx="2208976" cy="176150"/>
          </a:xfrm>
        </p:spPr>
        <p:txBody>
          <a:bodyPr/>
          <a:lstStyle/>
          <a:p>
            <a:r>
              <a:rPr lang="en-US" altLang="zh-TW" dirty="0" smtClean="0"/>
              <a:t>Shop floor control</a:t>
            </a:r>
            <a:r>
              <a:rPr lang="zh-TW" altLang="en-US" dirty="0" smtClean="0"/>
              <a:t>製造</a:t>
            </a:r>
            <a:r>
              <a:rPr lang="zh-TW" altLang="en-US" dirty="0"/>
              <a:t>現場控制</a:t>
            </a:r>
            <a:endParaRPr lang="zh-TW" altLang="en-US" dirty="0"/>
          </a:p>
        </p:txBody>
      </p:sp>
      <p:sp>
        <p:nvSpPr>
          <p:cNvPr id="4" name="Text Placeholder 3"/>
          <p:cNvSpPr>
            <a:spLocks noGrp="1"/>
          </p:cNvSpPr>
          <p:nvPr>
            <p:ph type="body" sz="quarter" idx="11"/>
          </p:nvPr>
        </p:nvSpPr>
        <p:spPr/>
        <p:txBody>
          <a:bodyPr/>
          <a:lstStyle/>
          <a:p>
            <a:endParaRPr lang="en-US" dirty="0"/>
          </a:p>
        </p:txBody>
      </p:sp>
      <p:graphicFrame>
        <p:nvGraphicFramePr>
          <p:cNvPr id="2" name="表格 1"/>
          <p:cNvGraphicFramePr>
            <a:graphicFrameLocks noGrp="1"/>
          </p:cNvGraphicFramePr>
          <p:nvPr/>
        </p:nvGraphicFramePr>
        <p:xfrm>
          <a:off x="628650" y="3832384"/>
          <a:ext cx="7886700" cy="337820"/>
        </p:xfrm>
        <a:graphic>
          <a:graphicData uri="http://schemas.openxmlformats.org/drawingml/2006/table">
            <a:tbl>
              <a:tblPr/>
              <a:tblGrid>
                <a:gridCol w="7886700">
                  <a:extLst>
                    <a:ext uri="{9D8B030D-6E8A-4147-A177-3AD203B41FA5}">
                      <a16:colId xmlns:a16="http://schemas.microsoft.com/office/drawing/2014/main" val="1923983489"/>
                    </a:ext>
                  </a:extLst>
                </a:gridCol>
              </a:tblGrid>
              <a:tr h="0">
                <a:tc>
                  <a:txBody>
                    <a:bodyPr/>
                    <a:lstStyle/>
                    <a:p>
                      <a:r>
                        <a:rPr lang="zh-TW" altLang="en-US" b="1" u="sng" dirty="0">
                          <a:solidFill>
                            <a:srgbClr val="FF0000"/>
                          </a:solidFill>
                          <a:effectLst/>
                          <a:latin typeface="Arial Narrow" panose="020B0606020202030204" pitchFamily="34" charset="0"/>
                          <a:hlinkClick r:id="rId4"/>
                        </a:rPr>
                        <a:t>製造現場控制</a:t>
                      </a:r>
                      <a:endParaRPr lang="zh-TW" altLang="en-US" b="1" dirty="0">
                        <a:solidFill>
                          <a:srgbClr val="64696E"/>
                        </a:solidFill>
                        <a:effectLst/>
                        <a:latin typeface="Arial Narrow" panose="020B0606020202030204" pitchFamily="34" charset="0"/>
                      </a:endParaRPr>
                    </a:p>
                  </a:txBody>
                  <a:tcPr marT="31750" marB="31750" anchor="ctr">
                    <a:lnL>
                      <a:noFill/>
                    </a:lnL>
                    <a:lnR>
                      <a:noFill/>
                    </a:lnR>
                    <a:lnT>
                      <a:noFill/>
                    </a:lnT>
                    <a:lnB>
                      <a:noFill/>
                    </a:lnB>
                    <a:solidFill>
                      <a:srgbClr val="FFFFFF"/>
                    </a:solidFill>
                  </a:tcPr>
                </a:tc>
                <a:extLst>
                  <a:ext uri="{0D108BD9-81ED-4DB2-BD59-A6C34878D82A}">
                    <a16:rowId xmlns:a16="http://schemas.microsoft.com/office/drawing/2014/main" val="1652309513"/>
                  </a:ext>
                </a:extLst>
              </a:tr>
            </a:tbl>
          </a:graphicData>
        </a:graphic>
      </p:graphicFrame>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2"/>
          <p:cNvSpPr>
            <a:spLocks noGrp="1" noChangeArrowheads="1"/>
          </p:cNvSpPr>
          <p:nvPr>
            <p:ph type="title"/>
          </p:nvPr>
        </p:nvSpPr>
        <p:spPr/>
        <p:txBody>
          <a:bodyPr/>
          <a:lstStyle/>
          <a:p>
            <a:pPr eaLnBrk="1" hangingPunct="1"/>
            <a:r>
              <a:rPr lang="en-US" sz="3600" dirty="0"/>
              <a:t>Figure 8.35 Core ERP Components and Extended ERP Components</a:t>
            </a:r>
          </a:p>
        </p:txBody>
      </p:sp>
      <p:pic>
        <p:nvPicPr>
          <p:cNvPr id="8194" name="Picture 2" descr="A graphic shows the relationships between components."/>
          <p:cNvPicPr>
            <a:picLocks noChangeAspect="1" noChangeArrowheads="1"/>
          </p:cNvPicPr>
          <p:nvPr/>
        </p:nvPicPr>
        <p:blipFill>
          <a:blip r:embed="rId3" cstate="print"/>
          <a:srcRect/>
          <a:stretch>
            <a:fillRect/>
          </a:stretch>
        </p:blipFill>
        <p:spPr bwMode="auto">
          <a:xfrm>
            <a:off x="1828800" y="1447800"/>
            <a:ext cx="5842000" cy="4965700"/>
          </a:xfrm>
          <a:prstGeom prst="rect">
            <a:avLst/>
          </a:prstGeom>
          <a:noFill/>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2"/>
          <p:cNvSpPr>
            <a:spLocks noGrp="1" noChangeArrowheads="1"/>
          </p:cNvSpPr>
          <p:nvPr>
            <p:ph type="title"/>
          </p:nvPr>
        </p:nvSpPr>
        <p:spPr/>
        <p:txBody>
          <a:bodyPr/>
          <a:lstStyle/>
          <a:p>
            <a:pPr eaLnBrk="1" hangingPunct="1"/>
            <a:r>
              <a:rPr lang="en-US" sz="3600" dirty="0"/>
              <a:t>Core ERP Components</a:t>
            </a:r>
          </a:p>
        </p:txBody>
      </p:sp>
      <p:sp>
        <p:nvSpPr>
          <p:cNvPr id="55299" name="Rectangle 3"/>
          <p:cNvSpPr>
            <a:spLocks noGrp="1" noChangeArrowheads="1"/>
          </p:cNvSpPr>
          <p:nvPr>
            <p:ph idx="1"/>
          </p:nvPr>
        </p:nvSpPr>
        <p:spPr/>
        <p:txBody>
          <a:bodyPr/>
          <a:lstStyle/>
          <a:p>
            <a:pPr marL="609600" indent="-609600" eaLnBrk="1" hangingPunct="1">
              <a:spcAft>
                <a:spcPts val="1200"/>
              </a:spcAft>
            </a:pPr>
            <a:r>
              <a:rPr lang="en-US" sz="2800" b="1" dirty="0"/>
              <a:t>Three most common core ERP components</a:t>
            </a:r>
          </a:p>
          <a:p>
            <a:pPr marL="1390650" lvl="2" indent="-533400">
              <a:spcAft>
                <a:spcPts val="1200"/>
              </a:spcAft>
              <a:buClr>
                <a:schemeClr val="bg2"/>
              </a:buClr>
              <a:buFont typeface="+mj-lt"/>
              <a:buAutoNum type="arabicPeriod"/>
            </a:pPr>
            <a:r>
              <a:rPr lang="en-US" sz="2400" dirty="0"/>
              <a:t>Accounting and finance </a:t>
            </a:r>
          </a:p>
          <a:p>
            <a:pPr marL="1390650" lvl="2" indent="-533400">
              <a:spcAft>
                <a:spcPts val="1200"/>
              </a:spcAft>
              <a:buClr>
                <a:schemeClr val="bg2"/>
              </a:buClr>
              <a:buFont typeface="+mj-lt"/>
              <a:buAutoNum type="arabicPeriod"/>
            </a:pPr>
            <a:r>
              <a:rPr lang="en-US" sz="2400" dirty="0"/>
              <a:t>Production and materials management</a:t>
            </a:r>
          </a:p>
          <a:p>
            <a:pPr marL="1390650" lvl="2" indent="-533400">
              <a:spcAft>
                <a:spcPts val="1200"/>
              </a:spcAft>
              <a:buClr>
                <a:schemeClr val="bg2"/>
              </a:buClr>
              <a:buFont typeface="+mj-lt"/>
              <a:buAutoNum type="arabicPeriod"/>
            </a:pPr>
            <a:r>
              <a:rPr lang="en-US" sz="2400" dirty="0"/>
              <a:t>Human resource</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2"/>
          <p:cNvSpPr>
            <a:spLocks noGrp="1" noChangeArrowheads="1"/>
          </p:cNvSpPr>
          <p:nvPr>
            <p:ph type="title"/>
          </p:nvPr>
        </p:nvSpPr>
        <p:spPr/>
        <p:txBody>
          <a:bodyPr>
            <a:noAutofit/>
          </a:bodyPr>
          <a:lstStyle/>
          <a:p>
            <a:pPr eaLnBrk="1" hangingPunct="1"/>
            <a:r>
              <a:rPr lang="en-US" dirty="0"/>
              <a:t>Accounting and Finance ERP Components</a:t>
            </a:r>
          </a:p>
        </p:txBody>
      </p:sp>
      <p:sp>
        <p:nvSpPr>
          <p:cNvPr id="56323" name="Rectangle 3"/>
          <p:cNvSpPr>
            <a:spLocks noGrp="1" noChangeArrowheads="1"/>
          </p:cNvSpPr>
          <p:nvPr>
            <p:ph idx="1"/>
          </p:nvPr>
        </p:nvSpPr>
        <p:spPr/>
        <p:txBody>
          <a:bodyPr/>
          <a:lstStyle/>
          <a:p>
            <a:pPr eaLnBrk="1" hangingPunct="1"/>
            <a:r>
              <a:rPr lang="en-US" sz="2800" b="1" dirty="0"/>
              <a:t>Accounting and finance ERP component</a:t>
            </a:r>
            <a:r>
              <a:rPr lang="en-US" sz="2800" dirty="0"/>
              <a:t> –</a:t>
            </a:r>
            <a:r>
              <a:rPr lang="en-US" sz="2800" b="1" dirty="0"/>
              <a:t> </a:t>
            </a:r>
            <a:r>
              <a:rPr lang="en-US" sz="2800" dirty="0"/>
              <a:t>Manages accounting data and financial processes within the enterprise with functions such as general ledger, accounts payable, accounts receivable, budgeting, and asset management</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AutoShape 2"/>
          <p:cNvSpPr>
            <a:spLocks noGrp="1" noChangeArrowheads="1"/>
          </p:cNvSpPr>
          <p:nvPr>
            <p:ph type="title"/>
          </p:nvPr>
        </p:nvSpPr>
        <p:spPr/>
        <p:txBody>
          <a:bodyPr>
            <a:noAutofit/>
          </a:bodyPr>
          <a:lstStyle/>
          <a:p>
            <a:pPr eaLnBrk="1" hangingPunct="1"/>
            <a:r>
              <a:rPr lang="en-US" dirty="0"/>
              <a:t>Production and Materials Management ERP Components</a:t>
            </a:r>
          </a:p>
        </p:txBody>
      </p:sp>
      <p:sp>
        <p:nvSpPr>
          <p:cNvPr id="57347" name="Rectangle 3"/>
          <p:cNvSpPr>
            <a:spLocks noGrp="1" noChangeArrowheads="1"/>
          </p:cNvSpPr>
          <p:nvPr>
            <p:ph idx="1"/>
          </p:nvPr>
        </p:nvSpPr>
        <p:spPr>
          <a:xfrm>
            <a:off x="457200" y="1447800"/>
            <a:ext cx="8229600" cy="5105400"/>
          </a:xfrm>
        </p:spPr>
        <p:txBody>
          <a:bodyPr>
            <a:normAutofit/>
          </a:bodyPr>
          <a:lstStyle/>
          <a:p>
            <a:pPr eaLnBrk="1" hangingPunct="1">
              <a:lnSpc>
                <a:spcPct val="90000"/>
              </a:lnSpc>
            </a:pPr>
            <a:r>
              <a:rPr lang="en-US" sz="2800" b="1" dirty="0"/>
              <a:t>Production and materials management ERP component</a:t>
            </a:r>
            <a:r>
              <a:rPr lang="en-US" sz="2800" dirty="0"/>
              <a:t> – Handles the various aspects of production planning and execution such as demand forecasting, production scheduling, job cost accounting, and quality control</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p:cNvSpPr>
            <a:spLocks noGrp="1" noChangeArrowheads="1"/>
          </p:cNvSpPr>
          <p:nvPr>
            <p:ph type="title"/>
          </p:nvPr>
        </p:nvSpPr>
        <p:spPr/>
        <p:txBody>
          <a:bodyPr/>
          <a:lstStyle/>
          <a:p>
            <a:pPr eaLnBrk="1" hangingPunct="1"/>
            <a:r>
              <a:rPr lang="en-US" dirty="0"/>
              <a:t>Human Resource ERP Component</a:t>
            </a:r>
          </a:p>
        </p:txBody>
      </p:sp>
      <p:sp>
        <p:nvSpPr>
          <p:cNvPr id="58371" name="Rectangle 3"/>
          <p:cNvSpPr>
            <a:spLocks noGrp="1" noChangeArrowheads="1"/>
          </p:cNvSpPr>
          <p:nvPr>
            <p:ph idx="1"/>
          </p:nvPr>
        </p:nvSpPr>
        <p:spPr/>
        <p:txBody>
          <a:bodyPr/>
          <a:lstStyle/>
          <a:p>
            <a:pPr eaLnBrk="1" hangingPunct="1"/>
            <a:r>
              <a:rPr lang="en-US" sz="2800" b="1" dirty="0"/>
              <a:t>Human resource ERP component</a:t>
            </a:r>
            <a:r>
              <a:rPr lang="en-US" sz="2800" dirty="0"/>
              <a:t> – Tracks employee information including payroll, benefits, compensation, performance assessment, and assumes compliance with the legal requirements of multiple jurisdictions and tax authorities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2"/>
          <p:cNvSpPr>
            <a:spLocks noGrp="1" noChangeArrowheads="1"/>
          </p:cNvSpPr>
          <p:nvPr>
            <p:ph type="title"/>
          </p:nvPr>
        </p:nvSpPr>
        <p:spPr/>
        <p:txBody>
          <a:bodyPr/>
          <a:lstStyle/>
          <a:p>
            <a:pPr eaLnBrk="1" hangingPunct="1"/>
            <a:r>
              <a:rPr lang="en-US" sz="3600" dirty="0"/>
              <a:t>Extended ERP Components</a:t>
            </a:r>
          </a:p>
        </p:txBody>
      </p:sp>
      <p:sp>
        <p:nvSpPr>
          <p:cNvPr id="59395" name="Rectangle 3"/>
          <p:cNvSpPr>
            <a:spLocks noGrp="1" noChangeArrowheads="1"/>
          </p:cNvSpPr>
          <p:nvPr>
            <p:ph idx="1"/>
          </p:nvPr>
        </p:nvSpPr>
        <p:spPr/>
        <p:txBody>
          <a:bodyPr/>
          <a:lstStyle/>
          <a:p>
            <a:pPr eaLnBrk="1" hangingPunct="1">
              <a:spcBef>
                <a:spcPts val="600"/>
              </a:spcBef>
              <a:spcAft>
                <a:spcPts val="600"/>
              </a:spcAft>
            </a:pPr>
            <a:r>
              <a:rPr lang="en-US" sz="2800" b="1" dirty="0"/>
              <a:t>Extended ERP components include:</a:t>
            </a:r>
          </a:p>
          <a:p>
            <a:pPr lvl="2">
              <a:spcBef>
                <a:spcPts val="600"/>
              </a:spcBef>
              <a:spcAft>
                <a:spcPts val="600"/>
              </a:spcAft>
              <a:buClr>
                <a:schemeClr val="bg2"/>
              </a:buClr>
            </a:pPr>
            <a:r>
              <a:rPr lang="en-US" sz="2400" dirty="0"/>
              <a:t>Business intelligence</a:t>
            </a:r>
          </a:p>
          <a:p>
            <a:pPr lvl="2">
              <a:spcBef>
                <a:spcPts val="600"/>
              </a:spcBef>
              <a:spcAft>
                <a:spcPts val="600"/>
              </a:spcAft>
              <a:buClr>
                <a:schemeClr val="bg2"/>
              </a:buClr>
            </a:pPr>
            <a:r>
              <a:rPr lang="en-US" sz="2400" dirty="0"/>
              <a:t>Customer relationship management</a:t>
            </a:r>
          </a:p>
          <a:p>
            <a:pPr lvl="2">
              <a:spcBef>
                <a:spcPts val="600"/>
              </a:spcBef>
              <a:spcAft>
                <a:spcPts val="600"/>
              </a:spcAft>
              <a:buClr>
                <a:schemeClr val="bg2"/>
              </a:buClr>
            </a:pPr>
            <a:r>
              <a:rPr lang="en-US" sz="2400" dirty="0"/>
              <a:t>Supply chain management</a:t>
            </a:r>
          </a:p>
          <a:p>
            <a:pPr lvl="2">
              <a:spcBef>
                <a:spcPts val="600"/>
              </a:spcBef>
              <a:spcAft>
                <a:spcPts val="600"/>
              </a:spcAft>
              <a:buClr>
                <a:schemeClr val="bg2"/>
              </a:buClr>
            </a:pPr>
            <a:r>
              <a:rPr lang="en-US" sz="2400" dirty="0"/>
              <a:t>Ebusiness components include</a:t>
            </a:r>
          </a:p>
          <a:p>
            <a:pPr lvl="3">
              <a:spcBef>
                <a:spcPts val="600"/>
              </a:spcBef>
              <a:spcAft>
                <a:spcPts val="600"/>
              </a:spcAft>
              <a:buClr>
                <a:schemeClr val="bg2"/>
              </a:buClr>
            </a:pPr>
            <a:r>
              <a:rPr lang="en-US" sz="2000" dirty="0"/>
              <a:t>Elogistics </a:t>
            </a:r>
          </a:p>
          <a:p>
            <a:pPr lvl="3">
              <a:spcBef>
                <a:spcPts val="600"/>
              </a:spcBef>
              <a:spcAft>
                <a:spcPts val="600"/>
              </a:spcAft>
              <a:buClr>
                <a:schemeClr val="bg2"/>
              </a:buClr>
            </a:pPr>
            <a:r>
              <a:rPr lang="en-US" sz="2000" dirty="0"/>
              <a:t>Eprocurement</a:t>
            </a:r>
            <a:endParaRPr lang="en-US" dirty="0"/>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dirty="0"/>
              <a:t>Measuring ERP Success</a:t>
            </a:r>
            <a:endParaRPr lang="en-US" dirty="0">
              <a:solidFill>
                <a:schemeClr val="tx1"/>
              </a:solidFill>
            </a:endParaRPr>
          </a:p>
        </p:txBody>
      </p:sp>
      <p:sp>
        <p:nvSpPr>
          <p:cNvPr id="62467" name="Content Placeholder 2"/>
          <p:cNvSpPr>
            <a:spLocks noGrp="1"/>
          </p:cNvSpPr>
          <p:nvPr>
            <p:ph idx="1"/>
          </p:nvPr>
        </p:nvSpPr>
        <p:spPr/>
        <p:txBody>
          <a:bodyPr>
            <a:normAutofit/>
          </a:bodyPr>
          <a:lstStyle/>
          <a:p>
            <a:pPr>
              <a:spcBef>
                <a:spcPts val="600"/>
              </a:spcBef>
              <a:spcAft>
                <a:spcPts val="1200"/>
              </a:spcAft>
            </a:pPr>
            <a:r>
              <a:rPr lang="en-US" sz="2800" dirty="0"/>
              <a:t>ERP systems contain multiple complex components that are not only expensive to purchase, but also expensive to implement </a:t>
            </a:r>
          </a:p>
          <a:p>
            <a:pPr>
              <a:spcBef>
                <a:spcPts val="600"/>
              </a:spcBef>
              <a:spcAft>
                <a:spcPts val="0"/>
              </a:spcAft>
            </a:pPr>
            <a:r>
              <a:rPr lang="en-US" sz="2800" dirty="0"/>
              <a:t>Costs include:</a:t>
            </a:r>
          </a:p>
          <a:p>
            <a:pPr lvl="2">
              <a:spcBef>
                <a:spcPts val="600"/>
              </a:spcBef>
              <a:spcAft>
                <a:spcPts val="0"/>
              </a:spcAft>
              <a:buClr>
                <a:schemeClr val="bg2"/>
              </a:buClr>
            </a:pPr>
            <a:r>
              <a:rPr lang="en-US" sz="2400" dirty="0"/>
              <a:t>Software</a:t>
            </a:r>
          </a:p>
          <a:p>
            <a:pPr lvl="2">
              <a:spcBef>
                <a:spcPts val="600"/>
              </a:spcBef>
              <a:spcAft>
                <a:spcPts val="0"/>
              </a:spcAft>
              <a:buClr>
                <a:schemeClr val="bg2"/>
              </a:buClr>
            </a:pPr>
            <a:r>
              <a:rPr lang="en-US" sz="2400" dirty="0"/>
              <a:t>Consulting fees</a:t>
            </a:r>
          </a:p>
          <a:p>
            <a:pPr lvl="2">
              <a:spcBef>
                <a:spcPts val="600"/>
              </a:spcBef>
              <a:spcAft>
                <a:spcPts val="0"/>
              </a:spcAft>
              <a:buClr>
                <a:schemeClr val="bg2"/>
              </a:buClr>
            </a:pPr>
            <a:r>
              <a:rPr lang="en-US" sz="2400" dirty="0"/>
              <a:t>Process rework</a:t>
            </a:r>
          </a:p>
          <a:p>
            <a:pPr lvl="2">
              <a:spcBef>
                <a:spcPts val="600"/>
              </a:spcBef>
              <a:spcAft>
                <a:spcPts val="0"/>
              </a:spcAft>
              <a:buClr>
                <a:schemeClr val="bg2"/>
              </a:buClr>
            </a:pPr>
            <a:r>
              <a:rPr lang="en-US" sz="2400" dirty="0"/>
              <a:t>Customization</a:t>
            </a:r>
          </a:p>
          <a:p>
            <a:pPr lvl="2">
              <a:spcBef>
                <a:spcPts val="600"/>
              </a:spcBef>
              <a:spcAft>
                <a:spcPts val="0"/>
              </a:spcAft>
              <a:buClr>
                <a:schemeClr val="bg2"/>
              </a:buClr>
            </a:pPr>
            <a:r>
              <a:rPr lang="en-US" sz="2400" dirty="0"/>
              <a:t>Integration</a:t>
            </a:r>
          </a:p>
          <a:p>
            <a:pPr lvl="2">
              <a:spcBef>
                <a:spcPts val="600"/>
              </a:spcBef>
              <a:spcAft>
                <a:spcPts val="0"/>
              </a:spcAft>
              <a:buClr>
                <a:schemeClr val="bg2"/>
              </a:buClr>
            </a:pPr>
            <a:r>
              <a:rPr lang="en-US" sz="2400" dirty="0"/>
              <a:t>Testing/Training </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dirty="0"/>
              <a:t>Organizational Integration with </a:t>
            </a:r>
            <a:r>
              <a:rPr lang="en-US" dirty="0" smtClean="0"/>
              <a:t>ERP</a:t>
            </a:r>
            <a:endParaRPr lang="en-US" b="1" dirty="0">
              <a:solidFill>
                <a:schemeClr val="tx1"/>
              </a:solidFill>
            </a:endParaRPr>
          </a:p>
        </p:txBody>
      </p:sp>
      <p:sp>
        <p:nvSpPr>
          <p:cNvPr id="34819" name="Content Placeholder 2"/>
          <p:cNvSpPr>
            <a:spLocks noGrp="1"/>
          </p:cNvSpPr>
          <p:nvPr>
            <p:ph idx="1"/>
          </p:nvPr>
        </p:nvSpPr>
        <p:spPr/>
        <p:txBody>
          <a:bodyPr>
            <a:normAutofit/>
          </a:bodyPr>
          <a:lstStyle/>
          <a:p>
            <a:pPr eaLnBrk="1" hangingPunct="1">
              <a:spcBef>
                <a:spcPts val="600"/>
              </a:spcBef>
              <a:spcAft>
                <a:spcPts val="1200"/>
              </a:spcAft>
              <a:defRPr/>
            </a:pPr>
            <a:r>
              <a:rPr lang="en-US" sz="2800" b="1" dirty="0"/>
              <a:t>Balanced scorecard</a:t>
            </a:r>
            <a:r>
              <a:rPr lang="en-US" sz="2800" dirty="0"/>
              <a:t> – Enables organizations to clarify their vision and strategy and translate them into action</a:t>
            </a:r>
          </a:p>
          <a:p>
            <a:pPr eaLnBrk="1" hangingPunct="1">
              <a:spcBef>
                <a:spcPts val="600"/>
              </a:spcBef>
              <a:spcAft>
                <a:spcPts val="1200"/>
              </a:spcAft>
              <a:defRPr/>
            </a:pPr>
            <a:r>
              <a:rPr lang="en-US" sz="2800" dirty="0"/>
              <a:t>Balanced scorecard views the organization from four perspectives</a:t>
            </a:r>
          </a:p>
          <a:p>
            <a:pPr lvl="2">
              <a:spcBef>
                <a:spcPts val="600"/>
              </a:spcBef>
              <a:spcAft>
                <a:spcPts val="1200"/>
              </a:spcAft>
              <a:buClr>
                <a:schemeClr val="bg2"/>
              </a:buClr>
              <a:defRPr/>
            </a:pPr>
            <a:r>
              <a:rPr lang="en-US" sz="2400" dirty="0"/>
              <a:t>Learning and growth</a:t>
            </a:r>
          </a:p>
          <a:p>
            <a:pPr lvl="2">
              <a:spcBef>
                <a:spcPts val="600"/>
              </a:spcBef>
              <a:spcAft>
                <a:spcPts val="1200"/>
              </a:spcAft>
              <a:buClr>
                <a:schemeClr val="bg2"/>
              </a:buClr>
              <a:defRPr/>
            </a:pPr>
            <a:r>
              <a:rPr lang="en-US" sz="2400" dirty="0"/>
              <a:t>Internal business process</a:t>
            </a:r>
          </a:p>
          <a:p>
            <a:pPr lvl="2">
              <a:spcBef>
                <a:spcPts val="600"/>
              </a:spcBef>
              <a:spcAft>
                <a:spcPts val="1200"/>
              </a:spcAft>
              <a:buClr>
                <a:schemeClr val="bg2"/>
              </a:buClr>
              <a:defRPr/>
            </a:pPr>
            <a:r>
              <a:rPr lang="en-US" sz="2400" dirty="0"/>
              <a:t>Customer</a:t>
            </a:r>
          </a:p>
          <a:p>
            <a:pPr lvl="2">
              <a:spcBef>
                <a:spcPts val="600"/>
              </a:spcBef>
              <a:spcAft>
                <a:spcPts val="1200"/>
              </a:spcAft>
              <a:buClr>
                <a:schemeClr val="bg2"/>
              </a:buClr>
              <a:defRPr/>
            </a:pPr>
            <a:r>
              <a:rPr lang="en-US" sz="2400" dirty="0"/>
              <a:t>Financial</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591996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z="3400" dirty="0"/>
              <a:t>Figure 8.2 A Forward and Backward Customer Information Integration Example</a:t>
            </a:r>
            <a:endParaRPr lang="en-US" sz="3400" b="1" dirty="0">
              <a:solidFill>
                <a:schemeClr val="tx1"/>
              </a:solidFill>
            </a:endParaRPr>
          </a:p>
        </p:txBody>
      </p:sp>
      <p:pic>
        <p:nvPicPr>
          <p:cNvPr id="10244" name="Picture 5" descr="A graphic shows integrations associated with four systems."/>
          <p:cNvPicPr>
            <a:picLocks noChangeAspect="1" noChangeArrowheads="1"/>
          </p:cNvPicPr>
          <p:nvPr/>
        </p:nvPicPr>
        <p:blipFill>
          <a:blip r:embed="rId3" cstate="print">
            <a:clrChange>
              <a:clrFrom>
                <a:srgbClr val="FDFDFD"/>
              </a:clrFrom>
              <a:clrTo>
                <a:srgbClr val="FDFDFD">
                  <a:alpha val="0"/>
                </a:srgbClr>
              </a:clrTo>
            </a:clrChang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228600" y="1524000"/>
            <a:ext cx="8630853"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5"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0" y="228600"/>
            <a:ext cx="2514600" cy="4114800"/>
          </a:xfrm>
        </p:spPr>
        <p:txBody>
          <a:bodyPr/>
          <a:lstStyle/>
          <a:p>
            <a:r>
              <a:rPr lang="en-US" dirty="0"/>
              <a:t>Figure 8.38 The Four Primary Perspectives of the Balanced </a:t>
            </a:r>
            <a:r>
              <a:rPr lang="en-US" dirty="0" smtClean="0"/>
              <a:t>Scorecard</a:t>
            </a:r>
            <a:br>
              <a:rPr lang="en-US" dirty="0" smtClean="0"/>
            </a:br>
            <a:r>
              <a:rPr lang="en-US" sz="1200" dirty="0" smtClean="0"/>
              <a:t>(1992</a:t>
            </a:r>
            <a:r>
              <a:rPr lang="en-US" altLang="zh-TW" sz="1200" dirty="0"/>
              <a:t> </a:t>
            </a:r>
            <a:r>
              <a:rPr lang="en-US" altLang="zh-TW" sz="1200" dirty="0" err="1" smtClean="0"/>
              <a:t>Kaplan&amp;Norton</a:t>
            </a:r>
            <a:r>
              <a:rPr lang="en-US" altLang="zh-TW" sz="1200" dirty="0"/>
              <a:t>)</a:t>
            </a:r>
            <a:endParaRPr lang="en-US" sz="1200" dirty="0"/>
          </a:p>
        </p:txBody>
      </p:sp>
      <p:pic>
        <p:nvPicPr>
          <p:cNvPr id="9218" name="Picture 2" descr="A graphic showing the four perspectives and questions to consider for each"/>
          <p:cNvPicPr>
            <a:picLocks noChangeAspect="1" noChangeArrowheads="1"/>
          </p:cNvPicPr>
          <p:nvPr/>
        </p:nvPicPr>
        <p:blipFill>
          <a:blip r:embed="rId3" cstate="print"/>
          <a:srcRect/>
          <a:stretch>
            <a:fillRect/>
          </a:stretch>
        </p:blipFill>
        <p:spPr bwMode="auto">
          <a:xfrm>
            <a:off x="2590800" y="304800"/>
            <a:ext cx="6350000" cy="6121400"/>
          </a:xfrm>
          <a:prstGeom prst="rect">
            <a:avLst/>
          </a:prstGeom>
          <a:noFill/>
        </p:spPr>
      </p:pic>
      <p:sp>
        <p:nvSpPr>
          <p:cNvPr id="7" name="Text Placeholder 6"/>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6" name="Text Placeholder 5"/>
          <p:cNvSpPr>
            <a:spLocks noGrp="1"/>
          </p:cNvSpPr>
          <p:nvPr>
            <p:ph type="body" sz="quarter" idx="11"/>
          </p:nvPr>
        </p:nvSpPr>
        <p:spPr/>
        <p:txBody>
          <a:bodyPr/>
          <a:lstStyle/>
          <a:p>
            <a:endParaRPr lang="en-US" dirty="0"/>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002" name="Group 2"/>
          <p:cNvGraphicFramePr>
            <a:graphicFrameLocks noGrp="1"/>
          </p:cNvGraphicFramePr>
          <p:nvPr/>
        </p:nvGraphicFramePr>
        <p:xfrm>
          <a:off x="142875" y="654050"/>
          <a:ext cx="8893175" cy="5497673"/>
        </p:xfrm>
        <a:graphic>
          <a:graphicData uri="http://schemas.openxmlformats.org/drawingml/2006/table">
            <a:tbl>
              <a:tblPr/>
              <a:tblGrid>
                <a:gridCol w="528638">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1296987">
                  <a:extLst>
                    <a:ext uri="{9D8B030D-6E8A-4147-A177-3AD203B41FA5}">
                      <a16:colId xmlns:a16="http://schemas.microsoft.com/office/drawing/2014/main" val="20002"/>
                    </a:ext>
                  </a:extLst>
                </a:gridCol>
                <a:gridCol w="1296988">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2808287">
                  <a:extLst>
                    <a:ext uri="{9D8B030D-6E8A-4147-A177-3AD203B41FA5}">
                      <a16:colId xmlns:a16="http://schemas.microsoft.com/office/drawing/2014/main" val="20005"/>
                    </a:ext>
                  </a:extLst>
                </a:gridCol>
                <a:gridCol w="1800225">
                  <a:extLst>
                    <a:ext uri="{9D8B030D-6E8A-4147-A177-3AD203B41FA5}">
                      <a16:colId xmlns:a16="http://schemas.microsoft.com/office/drawing/2014/main" val="20006"/>
                    </a:ext>
                  </a:extLst>
                </a:gridCol>
              </a:tblGrid>
              <a:tr h="36572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Arial" charset="0"/>
                          <a:ea typeface="新細明體" pitchFamily="18" charset="-120"/>
                          <a:cs typeface="Arial" charset="0"/>
                        </a:rPr>
                        <a:t>　</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800" b="1" i="0" u="none" strike="noStrike" cap="none" normalizeH="0" baseline="0" smtClean="0">
                          <a:ln>
                            <a:noFill/>
                          </a:ln>
                          <a:solidFill>
                            <a:schemeClr val="tx1"/>
                          </a:solidFill>
                          <a:effectLst/>
                          <a:latin typeface="標楷體" pitchFamily="65" charset="-120"/>
                          <a:ea typeface="標楷體" pitchFamily="65" charset="-120"/>
                        </a:rPr>
                        <a:t>理想性平衡計分卡</a:t>
                      </a:r>
                      <a:r>
                        <a:rPr kumimoji="1" lang="zh-TW" altLang="en-US" sz="1800" b="1" i="0" u="none" strike="noStrike" cap="none" normalizeH="0" baseline="0" smtClean="0">
                          <a:ln>
                            <a:noFill/>
                          </a:ln>
                          <a:solidFill>
                            <a:schemeClr val="tx1"/>
                          </a:solidFill>
                          <a:effectLst/>
                          <a:latin typeface="Arial" charset="0"/>
                          <a:ea typeface="標楷體" pitchFamily="65" charset="-120"/>
                          <a:cs typeface="Arial" charset="0"/>
                        </a:rPr>
                        <a:t> </a:t>
                      </a:r>
                      <a:r>
                        <a:rPr kumimoji="1" lang="en-US" altLang="zh-TW" sz="1800" b="1" i="0" u="none" strike="noStrike" cap="none" normalizeH="0" baseline="0" smtClean="0">
                          <a:ln>
                            <a:noFill/>
                          </a:ln>
                          <a:solidFill>
                            <a:schemeClr val="tx1"/>
                          </a:solidFill>
                          <a:effectLst/>
                          <a:latin typeface="Arial" charset="0"/>
                          <a:ea typeface="標楷體" pitchFamily="65" charset="-120"/>
                          <a:cs typeface="Arial" charset="0"/>
                        </a:rPr>
                        <a:t>vs. </a:t>
                      </a:r>
                      <a:r>
                        <a:rPr kumimoji="1" lang="zh-TW" altLang="en-US" sz="1800" b="1" i="0" u="none" strike="noStrike" cap="none" normalizeH="0" baseline="0" smtClean="0">
                          <a:ln>
                            <a:noFill/>
                          </a:ln>
                          <a:solidFill>
                            <a:schemeClr val="tx1"/>
                          </a:solidFill>
                          <a:effectLst/>
                          <a:latin typeface="標楷體" pitchFamily="65" charset="-120"/>
                          <a:ea typeface="標楷體" pitchFamily="65" charset="-120"/>
                        </a:rPr>
                        <a:t>現階段策略執行狀況</a:t>
                      </a:r>
                      <a:r>
                        <a:rPr kumimoji="1" lang="zh-TW" altLang="en-US" sz="1800" b="1" i="0" u="none" strike="noStrike" cap="none" normalizeH="0" baseline="0" smtClean="0">
                          <a:ln>
                            <a:noFill/>
                          </a:ln>
                          <a:solidFill>
                            <a:schemeClr val="tx1"/>
                          </a:solidFill>
                          <a:effectLst/>
                          <a:latin typeface="Arial" charset="0"/>
                          <a:ea typeface="標楷體" pitchFamily="65" charset="-120"/>
                        </a:rPr>
                        <a:t> </a:t>
                      </a:r>
                      <a:r>
                        <a:rPr kumimoji="1" lang="en-US" altLang="zh-TW" sz="1800" b="1" i="0" u="none" strike="noStrike" cap="none" normalizeH="0" baseline="0" smtClean="0">
                          <a:ln>
                            <a:noFill/>
                          </a:ln>
                          <a:solidFill>
                            <a:schemeClr val="tx1"/>
                          </a:solidFill>
                          <a:effectLst/>
                          <a:latin typeface="Arial" charset="0"/>
                          <a:ea typeface="標楷體" pitchFamily="65" charset="-120"/>
                        </a:rPr>
                        <a:t>(</a:t>
                      </a:r>
                      <a:r>
                        <a:rPr kumimoji="1" lang="zh-TW" altLang="en-US" sz="1800" b="1" i="0" u="none" strike="noStrike" cap="none" normalizeH="0" baseline="0" smtClean="0">
                          <a:ln>
                            <a:noFill/>
                          </a:ln>
                          <a:solidFill>
                            <a:schemeClr val="tx1"/>
                          </a:solidFill>
                          <a:effectLst/>
                          <a:latin typeface="標楷體" pitchFamily="65" charset="-120"/>
                          <a:ea typeface="標楷體" pitchFamily="65" charset="-120"/>
                        </a:rPr>
                        <a:t>水平缺口分析</a:t>
                      </a:r>
                      <a:r>
                        <a:rPr kumimoji="1" lang="en-US" altLang="zh-TW" sz="1800" b="1" i="0" u="none" strike="noStrike" cap="none" normalizeH="0" baseline="0" smtClean="0">
                          <a:ln>
                            <a:noFill/>
                          </a:ln>
                          <a:solidFill>
                            <a:schemeClr val="tx1"/>
                          </a:solidFill>
                          <a:effectLst/>
                          <a:latin typeface="Arial" charset="0"/>
                          <a:ea typeface="標楷體" pitchFamily="65" charset="-120"/>
                        </a:rPr>
                        <a:t>)</a:t>
                      </a:r>
                      <a:endParaRPr kumimoji="1" lang="en-US" altLang="zh-TW" sz="18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365724">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TW" altLang="en-US" sz="1600" b="0" i="0" u="none" strike="noStrike" cap="none" normalizeH="0" baseline="0" smtClean="0">
                          <a:ln>
                            <a:noFill/>
                          </a:ln>
                          <a:solidFill>
                            <a:schemeClr val="tx1"/>
                          </a:solidFill>
                          <a:effectLst/>
                          <a:latin typeface="Arial" charset="0"/>
                          <a:ea typeface="新細明體" pitchFamily="18" charset="-120"/>
                          <a:cs typeface="Arial" charset="0"/>
                        </a:rPr>
                        <a:t>　</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grid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800" b="1" i="0" u="none" strike="noStrike" cap="none" normalizeH="0" baseline="0" smtClean="0">
                          <a:ln>
                            <a:noFill/>
                          </a:ln>
                          <a:solidFill>
                            <a:schemeClr val="tx1"/>
                          </a:solidFill>
                          <a:effectLst/>
                          <a:latin typeface="標楷體" pitchFamily="65" charset="-120"/>
                          <a:ea typeface="標楷體" pitchFamily="65" charset="-120"/>
                        </a:rPr>
                        <a:t>策略性議題</a:t>
                      </a:r>
                      <a:endParaRPr kumimoji="1" lang="zh-TW" altLang="en-US" sz="18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grid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800" b="1" i="0" u="none" strike="noStrike" cap="none" normalizeH="0" baseline="0" smtClean="0">
                          <a:ln>
                            <a:noFill/>
                          </a:ln>
                          <a:solidFill>
                            <a:schemeClr val="tx1"/>
                          </a:solidFill>
                          <a:effectLst/>
                          <a:latin typeface="標楷體" pitchFamily="65" charset="-120"/>
                          <a:ea typeface="標楷體" pitchFamily="65" charset="-120"/>
                        </a:rPr>
                        <a:t>策略性目標</a:t>
                      </a:r>
                      <a:endParaRPr kumimoji="1" lang="zh-TW" altLang="en-US" sz="18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1"/>
                  </a:ext>
                </a:extLst>
              </a:tr>
              <a:tr h="518115">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1" lang="zh-TW" altLang="zh-TW" sz="1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chemeClr val="tx1"/>
                          </a:solidFill>
                          <a:effectLst/>
                          <a:latin typeface="標楷體" pitchFamily="65" charset="-120"/>
                          <a:ea typeface="標楷體" pitchFamily="65" charset="-120"/>
                        </a:rPr>
                        <a:t>理想</a:t>
                      </a:r>
                      <a:endParaRPr kumimoji="1" lang="zh-TW" altLang="en-US" sz="1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chemeClr val="tx1"/>
                          </a:solidFill>
                          <a:effectLst/>
                          <a:latin typeface="標楷體" pitchFamily="65" charset="-120"/>
                          <a:ea typeface="標楷體" pitchFamily="65" charset="-120"/>
                        </a:rPr>
                        <a:t>現況</a:t>
                      </a:r>
                      <a:endParaRPr kumimoji="1" lang="zh-TW" altLang="en-US" sz="1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chemeClr val="tx1"/>
                          </a:solidFill>
                          <a:effectLst/>
                          <a:latin typeface="標楷體" pitchFamily="65" charset="-120"/>
                          <a:ea typeface="標楷體" pitchFamily="65" charset="-120"/>
                        </a:rPr>
                        <a:t>理想</a:t>
                      </a:r>
                      <a:endParaRPr kumimoji="1" lang="zh-TW" altLang="en-US" sz="1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400" b="1" i="0" u="none" strike="noStrike" cap="none" normalizeH="0" baseline="0" smtClean="0">
                          <a:ln>
                            <a:noFill/>
                          </a:ln>
                          <a:solidFill>
                            <a:schemeClr val="tx1"/>
                          </a:solidFill>
                          <a:effectLst/>
                          <a:latin typeface="標楷體" pitchFamily="65" charset="-120"/>
                          <a:ea typeface="標楷體" pitchFamily="65" charset="-120"/>
                        </a:rPr>
                        <a:t>現況</a:t>
                      </a:r>
                      <a:br>
                        <a:rPr kumimoji="1" lang="zh-TW" altLang="en-US" sz="1400" b="1" i="0" u="none" strike="noStrike" cap="none" normalizeH="0" baseline="0" smtClean="0">
                          <a:ln>
                            <a:noFill/>
                          </a:ln>
                          <a:solidFill>
                            <a:schemeClr val="tx1"/>
                          </a:solidFill>
                          <a:effectLst/>
                          <a:latin typeface="標楷體" pitchFamily="65" charset="-120"/>
                          <a:ea typeface="標楷體" pitchFamily="65" charset="-120"/>
                        </a:rPr>
                      </a:br>
                      <a:endParaRPr kumimoji="1" lang="zh-TW" altLang="en-US" sz="1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2298">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tx1"/>
                          </a:solidFill>
                          <a:effectLst/>
                          <a:latin typeface="標楷體" pitchFamily="65" charset="-120"/>
                          <a:ea typeface="標楷體" pitchFamily="65" charset="-120"/>
                        </a:rPr>
                        <a:t>財務</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FA</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標楷體" pitchFamily="65" charset="-120"/>
                          <a:ea typeface="標楷體" pitchFamily="65" charset="-120"/>
                        </a:rPr>
                        <a:t>營收成長</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標楷體" pitchFamily="65" charset="-120"/>
                          <a:ea typeface="標楷體" pitchFamily="65" charset="-120"/>
                        </a:rPr>
                        <a:t>營收成長</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FA1</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Times New Roman" pitchFamily="18" charset="0"/>
                          <a:ea typeface="標楷體" pitchFamily="65" charset="-120"/>
                        </a:rPr>
                        <a:t>提昇新產品</a:t>
                      </a:r>
                      <a:r>
                        <a:rPr kumimoji="1" lang="en-US" altLang="zh-TW" sz="1200" b="0" i="0" u="none" strike="noStrike" cap="none" normalizeH="0" baseline="0" smtClean="0">
                          <a:ln>
                            <a:noFill/>
                          </a:ln>
                          <a:solidFill>
                            <a:srgbClr val="CC3300"/>
                          </a:solidFill>
                          <a:effectLst/>
                          <a:latin typeface="Times New Roman" pitchFamily="18" charset="0"/>
                          <a:ea typeface="標楷體" pitchFamily="65" charset="-120"/>
                        </a:rPr>
                        <a:t>(</a:t>
                      </a:r>
                      <a:r>
                        <a:rPr kumimoji="1" lang="zh-TW" altLang="en-US" sz="1200" b="0" i="0" u="none" strike="noStrike" cap="none" normalizeH="0" baseline="0" smtClean="0">
                          <a:ln>
                            <a:noFill/>
                          </a:ln>
                          <a:solidFill>
                            <a:srgbClr val="CC3300"/>
                          </a:solidFill>
                          <a:effectLst/>
                          <a:latin typeface="Times New Roman" pitchFamily="18" charset="0"/>
                          <a:ea typeface="標楷體" pitchFamily="65" charset="-120"/>
                        </a:rPr>
                        <a:t>產品組合、產業價位</a:t>
                      </a:r>
                      <a:r>
                        <a:rPr kumimoji="1" lang="en-US" altLang="zh-TW" sz="1200" b="0" i="0" u="none" strike="noStrike" cap="none" normalizeH="0" baseline="0" smtClean="0">
                          <a:ln>
                            <a:noFill/>
                          </a:ln>
                          <a:solidFill>
                            <a:srgbClr val="CC3300"/>
                          </a:solidFill>
                          <a:effectLst/>
                          <a:latin typeface="Times New Roman" pitchFamily="18" charset="0"/>
                          <a:ea typeface="標楷體" pitchFamily="65" charset="-120"/>
                        </a:rPr>
                        <a:t>)</a:t>
                      </a:r>
                      <a:r>
                        <a:rPr kumimoji="1" lang="zh-TW" altLang="en-US" sz="1200" b="0" i="0" u="none" strike="noStrike" cap="none" normalizeH="0" baseline="0" smtClean="0">
                          <a:ln>
                            <a:noFill/>
                          </a:ln>
                          <a:solidFill>
                            <a:schemeClr val="tx1"/>
                          </a:solidFill>
                          <a:effectLst/>
                          <a:latin typeface="Times New Roman" pitchFamily="18" charset="0"/>
                          <a:ea typeface="標楷體" pitchFamily="65" charset="-120"/>
                        </a:rPr>
                        <a:t>之營收</a:t>
                      </a:r>
                      <a:endParaRPr kumimoji="1" lang="zh-TW" altLang="en-US" sz="12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29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FA2</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Times New Roman" pitchFamily="18" charset="0"/>
                          <a:ea typeface="標楷體" pitchFamily="65" charset="-120"/>
                        </a:rPr>
                        <a:t>舊產品在新市場或新客戶擴張</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582">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rPr>
                        <a:t>FA3</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標楷體" pitchFamily="65" charset="-120"/>
                          <a:ea typeface="標楷體" pitchFamily="65" charset="-120"/>
                        </a:rPr>
                        <a:t>新產品出口</a:t>
                      </a:r>
                      <a:r>
                        <a:rPr kumimoji="1" lang="en-US" altLang="zh-TW" sz="1200" b="0" i="0" u="none" strike="noStrike" cap="none" normalizeH="0" baseline="0" smtClean="0">
                          <a:ln>
                            <a:noFill/>
                          </a:ln>
                          <a:solidFill>
                            <a:srgbClr val="CC3300"/>
                          </a:solidFill>
                          <a:effectLst/>
                          <a:latin typeface="標楷體" pitchFamily="65" charset="-120"/>
                          <a:ea typeface="標楷體" pitchFamily="65" charset="-120"/>
                        </a:rPr>
                        <a:t>(</a:t>
                      </a:r>
                      <a:r>
                        <a:rPr kumimoji="1" lang="zh-TW" altLang="en-US" sz="1200" b="0" i="0" u="none" strike="noStrike" cap="none" normalizeH="0" baseline="0" smtClean="0">
                          <a:ln>
                            <a:noFill/>
                          </a:ln>
                          <a:solidFill>
                            <a:srgbClr val="CC3300"/>
                          </a:solidFill>
                          <a:effectLst/>
                          <a:latin typeface="標楷體" pitchFamily="65" charset="-120"/>
                          <a:ea typeface="標楷體" pitchFamily="65" charset="-120"/>
                        </a:rPr>
                        <a:t>歐美日</a:t>
                      </a:r>
                      <a:r>
                        <a:rPr kumimoji="1" lang="en-US" altLang="zh-TW" sz="1200" b="0" i="0" u="none" strike="noStrike" cap="none" normalizeH="0" baseline="0" smtClean="0">
                          <a:ln>
                            <a:noFill/>
                          </a:ln>
                          <a:solidFill>
                            <a:srgbClr val="CC3300"/>
                          </a:solidFill>
                          <a:effectLst/>
                          <a:latin typeface="標楷體" pitchFamily="65" charset="-120"/>
                          <a:ea typeface="標楷體" pitchFamily="65" charset="-120"/>
                        </a:rPr>
                        <a:t>)</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8069">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TW" sz="1600" b="1" i="0" u="none" strike="noStrike" cap="none" normalizeH="0" baseline="0" smtClean="0">
                          <a:ln>
                            <a:noFill/>
                          </a:ln>
                          <a:solidFill>
                            <a:schemeClr val="tx1"/>
                          </a:solidFill>
                          <a:effectLst/>
                          <a:latin typeface="Arial" charset="0"/>
                          <a:ea typeface="新細明體" pitchFamily="18" charset="-120"/>
                          <a:cs typeface="Arial" charset="0"/>
                        </a:rPr>
                        <a:t> </a:t>
                      </a:r>
                      <a:r>
                        <a:rPr kumimoji="1" lang="zh-TW" altLang="en-US" sz="1600" b="1" i="0" u="none" strike="noStrike" cap="none" normalizeH="0" baseline="0" smtClean="0">
                          <a:ln>
                            <a:noFill/>
                          </a:ln>
                          <a:solidFill>
                            <a:schemeClr val="tx1"/>
                          </a:solidFill>
                          <a:effectLst/>
                          <a:latin typeface="標楷體" pitchFamily="65" charset="-120"/>
                          <a:ea typeface="標楷體" pitchFamily="65" charset="-120"/>
                          <a:cs typeface="Arial" charset="0"/>
                        </a:rPr>
                        <a:t>顧客</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CA</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000000"/>
                          </a:solidFill>
                          <a:effectLst/>
                          <a:latin typeface="標楷體" pitchFamily="65" charset="-120"/>
                          <a:ea typeface="標楷體" pitchFamily="65" charset="-120"/>
                        </a:rPr>
                        <a:t>全面性的技術及解決方案之服務領導</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CA1</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標楷體" pitchFamily="65" charset="-120"/>
                        </a:rPr>
                        <a:t>滿足客戶一次購足之需求</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endParaRPr kumimoji="1" lang="zh-TW" altLang="en-US" sz="1200" b="1" i="0" u="none" strike="noStrike" cap="none" normalizeH="0" baseline="0" smtClean="0">
                        <a:ln>
                          <a:noFill/>
                        </a:ln>
                        <a:solidFill>
                          <a:schemeClr val="tx1"/>
                        </a:solidFill>
                        <a:effectLst/>
                        <a:latin typeface="Arial" charset="0"/>
                        <a:ea typeface="標楷體" pitchFamily="65"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159">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CA2</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chemeClr val="tx1"/>
                          </a:solidFill>
                          <a:effectLst/>
                          <a:latin typeface="標楷體" pitchFamily="65" charset="-120"/>
                          <a:ea typeface="標楷體" pitchFamily="65" charset="-120"/>
                        </a:rPr>
                        <a:t>全面性之客戶問題解決及關係維繫</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chemeClr val="tx1"/>
                          </a:solidFill>
                          <a:effectLst/>
                          <a:latin typeface="標楷體" pitchFamily="65" charset="-120"/>
                          <a:ea typeface="標楷體" pitchFamily="65" charset="-120"/>
                        </a:rPr>
                        <a:t>全面性的客戶問題解決及關係維繫</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290">
                <a:tc rowSpan="4">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tx1"/>
                          </a:solidFill>
                          <a:effectLst/>
                          <a:latin typeface="標楷體" pitchFamily="65" charset="-120"/>
                          <a:ea typeface="標楷體" pitchFamily="65" charset="-120"/>
                        </a:rPr>
                        <a:t>內部程序</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IA</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000000"/>
                          </a:solidFill>
                          <a:effectLst/>
                          <a:latin typeface="標楷體" pitchFamily="65" charset="-120"/>
                          <a:ea typeface="標楷體" pitchFamily="65" charset="-120"/>
                        </a:rPr>
                        <a:t>全面性的解決方案服務管理</a:t>
                      </a:r>
                      <a:endParaRPr kumimoji="1" lang="zh-TW" altLang="en-US" sz="1400" b="0" i="0" u="none" strike="noStrike" cap="none" normalizeH="0" baseline="0" smtClean="0">
                        <a:ln>
                          <a:noFill/>
                        </a:ln>
                        <a:solidFill>
                          <a:schemeClr val="tx1"/>
                        </a:solidFill>
                        <a:effectLst/>
                        <a:latin typeface="Arial" charset="0"/>
                        <a:ea typeface="新細明體" pitchFamily="18" charset="-120"/>
                        <a:cs typeface="Arial" charset="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000000"/>
                          </a:solidFill>
                          <a:effectLst/>
                          <a:latin typeface="標楷體" pitchFamily="65" charset="-120"/>
                          <a:ea typeface="標楷體" pitchFamily="65" charset="-120"/>
                        </a:rPr>
                        <a:t>全面性的解決方案服務管理</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IA11</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chemeClr val="tx1"/>
                          </a:solidFill>
                          <a:effectLst/>
                          <a:latin typeface="標楷體" pitchFamily="65" charset="-120"/>
                          <a:ea typeface="標楷體" pitchFamily="65" charset="-120"/>
                        </a:rPr>
                        <a:t>產品組合管理</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chemeClr val="tx1"/>
                          </a:solidFill>
                          <a:effectLst/>
                          <a:latin typeface="標楷體" pitchFamily="65" charset="-120"/>
                          <a:ea typeface="標楷體" pitchFamily="65" charset="-120"/>
                        </a:rPr>
                        <a:t>產品組合管理</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2298">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IA12</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標楷體" pitchFamily="65" charset="-120"/>
                          <a:ea typeface="標楷體" pitchFamily="65" charset="-120"/>
                        </a:rPr>
                        <a:t>應用配方及技術之整合服務管理</a:t>
                      </a:r>
                      <a:r>
                        <a:rPr kumimoji="1" lang="en-US" altLang="zh-TW" sz="1200" b="0" i="0" u="none" strike="noStrike" cap="none" normalizeH="0" baseline="0" smtClean="0">
                          <a:ln>
                            <a:noFill/>
                          </a:ln>
                          <a:solidFill>
                            <a:srgbClr val="CC3300"/>
                          </a:solidFill>
                          <a:effectLst/>
                          <a:latin typeface="標楷體" pitchFamily="65" charset="-120"/>
                          <a:ea typeface="標楷體" pitchFamily="65" charset="-120"/>
                        </a:rPr>
                        <a:t>(</a:t>
                      </a:r>
                      <a:r>
                        <a:rPr kumimoji="1" lang="zh-TW" altLang="en-US" sz="1200" b="0" i="0" u="none" strike="noStrike" cap="none" normalizeH="0" baseline="0" smtClean="0">
                          <a:ln>
                            <a:noFill/>
                          </a:ln>
                          <a:solidFill>
                            <a:srgbClr val="CC3300"/>
                          </a:solidFill>
                          <a:effectLst/>
                          <a:latin typeface="標楷體" pitchFamily="65" charset="-120"/>
                          <a:ea typeface="標楷體" pitchFamily="65" charset="-120"/>
                        </a:rPr>
                        <a:t>諮詢，研發</a:t>
                      </a:r>
                      <a:r>
                        <a:rPr kumimoji="1" lang="en-US" altLang="zh-TW" sz="1200" b="0" i="0" u="none" strike="noStrike" cap="none" normalizeH="0" baseline="0" smtClean="0">
                          <a:ln>
                            <a:noFill/>
                          </a:ln>
                          <a:solidFill>
                            <a:srgbClr val="CC3300"/>
                          </a:solidFill>
                          <a:effectLst/>
                          <a:latin typeface="標楷體" pitchFamily="65" charset="-120"/>
                          <a:ea typeface="標楷體" pitchFamily="65" charset="-120"/>
                        </a:rPr>
                        <a:t>)</a:t>
                      </a:r>
                      <a:endParaRPr kumimoji="1" lang="en-US" altLang="zh-TW" sz="2400" b="1"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endParaRPr kumimoji="1" lang="zh-TW" altLang="en-US" sz="2400" b="1"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204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IA21</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標楷體" pitchFamily="65" charset="-120"/>
                        </a:rPr>
                        <a:t>外部技術合作之管理</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1721">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IA22</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標楷體" pitchFamily="65" charset="-120"/>
                          <a:ea typeface="標楷體" pitchFamily="65" charset="-120"/>
                        </a:rPr>
                        <a:t>顧客關係維繫管理</a:t>
                      </a:r>
                      <a:endParaRPr kumimoji="1" lang="zh-TW" altLang="en-US" sz="1200" b="0" i="0" u="none" strike="noStrike" cap="none" normalizeH="0" baseline="0" smtClean="0">
                        <a:ln>
                          <a:noFill/>
                        </a:ln>
                        <a:solidFill>
                          <a:srgbClr val="CC3300"/>
                        </a:solidFill>
                        <a:effectLst/>
                        <a:latin typeface="標楷體" pitchFamily="65" charset="-120"/>
                        <a:ea typeface="標楷體" pitchFamily="65"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6481">
                <a:tc rowSpan="4">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tx1"/>
                          </a:solidFill>
                          <a:effectLst/>
                          <a:latin typeface="標楷體" pitchFamily="65" charset="-120"/>
                          <a:ea typeface="標楷體" pitchFamily="65" charset="-120"/>
                        </a:rPr>
                        <a:t>學習成長</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LA</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400" b="0" i="0" u="none" strike="noStrike" cap="none" normalizeH="0" baseline="0" smtClean="0">
                          <a:ln>
                            <a:noFill/>
                          </a:ln>
                          <a:solidFill>
                            <a:srgbClr val="000000"/>
                          </a:solidFill>
                          <a:effectLst/>
                          <a:latin typeface="標楷體" pitchFamily="65" charset="-120"/>
                          <a:ea typeface="標楷體" pitchFamily="65" charset="-120"/>
                        </a:rPr>
                        <a:t>全面性的解決方案服務能力</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LAP11</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chemeClr val="tx1"/>
                          </a:solidFill>
                          <a:effectLst/>
                          <a:latin typeface="標楷體" pitchFamily="65" charset="-120"/>
                          <a:ea typeface="標楷體" pitchFamily="65" charset="-120"/>
                        </a:rPr>
                        <a:t>培養產品研發人才</a:t>
                      </a:r>
                      <a:endParaRPr kumimoji="1" lang="zh-TW" altLang="en-US" sz="2400" b="1"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chemeClr val="tx1"/>
                          </a:solidFill>
                          <a:effectLst/>
                          <a:latin typeface="標楷體" pitchFamily="65" charset="-120"/>
                          <a:ea typeface="標楷體" pitchFamily="65" charset="-120"/>
                        </a:rPr>
                        <a:t>培養產品研發人才</a:t>
                      </a:r>
                      <a:endParaRPr kumimoji="1" lang="zh-TW" altLang="en-US" sz="2400" b="1"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8886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LAP12</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標楷體" pitchFamily="65" charset="-120"/>
                        </a:rPr>
                        <a:t>產品應用研發組合能力</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01564">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LAP21</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Arial" charset="0"/>
                          <a:ea typeface="標楷體" pitchFamily="65" charset="-120"/>
                        </a:rPr>
                        <a:t>與外部技術顧問及團隊合作</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429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Arial" charset="0"/>
                          <a:ea typeface="新細明體" pitchFamily="18" charset="-120"/>
                          <a:cs typeface="Arial" charset="0"/>
                        </a:rPr>
                        <a:t>LAP22</a:t>
                      </a:r>
                      <a:endParaRPr kumimoji="1" lang="en-US" altLang="zh-TW" sz="2400" b="0" i="0" u="none" strike="noStrike" cap="none" normalizeH="0" baseline="0" smtClean="0">
                        <a:ln>
                          <a:noFill/>
                        </a:ln>
                        <a:solidFill>
                          <a:schemeClr val="tx1"/>
                        </a:solidFill>
                        <a:effectLst/>
                        <a:latin typeface="Arial" charset="0"/>
                        <a:ea typeface="新細明體" pitchFamily="18" charset="-120"/>
                      </a:endParaRP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200" b="0" i="0" u="none" strike="noStrike" cap="none" normalizeH="0" baseline="0" smtClean="0">
                          <a:ln>
                            <a:noFill/>
                          </a:ln>
                          <a:solidFill>
                            <a:schemeClr val="tx1"/>
                          </a:solidFill>
                          <a:effectLst/>
                          <a:latin typeface="標楷體" pitchFamily="65" charset="-120"/>
                          <a:ea typeface="標楷體" pitchFamily="65" charset="-120"/>
                        </a:rPr>
                        <a:t>DATABANK(</a:t>
                      </a:r>
                      <a:r>
                        <a:rPr kumimoji="1" lang="zh-TW" altLang="en-US" sz="1200" b="0" i="0" u="none" strike="noStrike" cap="none" normalizeH="0" baseline="0" smtClean="0">
                          <a:ln>
                            <a:noFill/>
                          </a:ln>
                          <a:solidFill>
                            <a:schemeClr val="tx1"/>
                          </a:solidFill>
                          <a:effectLst/>
                          <a:latin typeface="標楷體" pitchFamily="65" charset="-120"/>
                          <a:ea typeface="標楷體" pitchFamily="65" charset="-120"/>
                        </a:rPr>
                        <a:t>產品的基本面與應用面</a:t>
                      </a:r>
                      <a:r>
                        <a:rPr kumimoji="1" lang="en-US" altLang="zh-TW" sz="1200" b="0" i="0" u="none" strike="noStrike" cap="none" normalizeH="0" baseline="0" smtClean="0">
                          <a:ln>
                            <a:noFill/>
                          </a:ln>
                          <a:solidFill>
                            <a:schemeClr val="tx1"/>
                          </a:solidFill>
                          <a:effectLst/>
                          <a:latin typeface="標楷體" pitchFamily="65" charset="-120"/>
                          <a:ea typeface="標楷體" pitchFamily="65" charset="-120"/>
                        </a:rPr>
                        <a:t>)</a:t>
                      </a: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TW" altLang="en-US" sz="1200" b="1" i="0" u="none" strike="noStrike" cap="none" normalizeH="0" baseline="0" smtClean="0">
                          <a:ln>
                            <a:noFill/>
                          </a:ln>
                          <a:solidFill>
                            <a:srgbClr val="FF0000"/>
                          </a:solidFill>
                          <a:effectLst/>
                          <a:latin typeface="標楷體" pitchFamily="65" charset="-120"/>
                          <a:ea typeface="標楷體" pitchFamily="65" charset="-120"/>
                        </a:rPr>
                        <a:t>缺口</a:t>
                      </a:r>
                      <a:endParaRPr kumimoji="1" lang="zh-TW" altLang="en-US" sz="2400" b="0" i="0" u="none" strike="noStrike" cap="none" normalizeH="0" baseline="0" smtClean="0">
                        <a:ln>
                          <a:noFill/>
                        </a:ln>
                        <a:solidFill>
                          <a:schemeClr val="tx1"/>
                        </a:solidFill>
                        <a:effectLst/>
                        <a:latin typeface="Arial" charset="0"/>
                        <a:ea typeface="新細明體" pitchFamily="18" charset="-120"/>
                      </a:endParaRPr>
                    </a:p>
                  </a:txBody>
                  <a:tcPr marT="45711" marB="45711"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128094" name="Text Box 94"/>
          <p:cNvSpPr txBox="1">
            <a:spLocks noChangeArrowheads="1"/>
          </p:cNvSpPr>
          <p:nvPr/>
        </p:nvSpPr>
        <p:spPr bwMode="auto">
          <a:xfrm>
            <a:off x="611188" y="-26988"/>
            <a:ext cx="80645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TW" altLang="en-US" sz="2400" b="1" dirty="0" smtClean="0">
                <a:solidFill>
                  <a:schemeClr val="tx2"/>
                </a:solidFill>
                <a:effectLst>
                  <a:outerShdw blurRad="38100" dist="38100" dir="2700000" algn="tl">
                    <a:srgbClr val="C0C0C0"/>
                  </a:outerShdw>
                </a:effectLst>
                <a:latin typeface="Times New Roman" pitchFamily="18" charset="0"/>
                <a:ea typeface="標楷體" pitchFamily="65" charset="-120"/>
              </a:rPr>
              <a:t>策略</a:t>
            </a:r>
            <a:r>
              <a:rPr lang="zh-TW" altLang="en-US" sz="2400" b="1" dirty="0">
                <a:solidFill>
                  <a:schemeClr val="tx2"/>
                </a:solidFill>
                <a:effectLst>
                  <a:outerShdw blurRad="38100" dist="38100" dir="2700000" algn="tl">
                    <a:srgbClr val="C0C0C0"/>
                  </a:outerShdw>
                </a:effectLst>
                <a:latin typeface="Times New Roman" pitchFamily="18" charset="0"/>
                <a:ea typeface="標楷體" pitchFamily="65" charset="-120"/>
              </a:rPr>
              <a:t>性現況診斷</a:t>
            </a:r>
            <a:r>
              <a:rPr lang="en-US" altLang="zh-TW" sz="2400" b="1" dirty="0">
                <a:solidFill>
                  <a:schemeClr val="tx2"/>
                </a:solidFill>
                <a:effectLst>
                  <a:outerShdw blurRad="38100" dist="38100" dir="2700000" algn="tl">
                    <a:srgbClr val="C0C0C0"/>
                  </a:outerShdw>
                </a:effectLst>
                <a:latin typeface="標楷體"/>
                <a:ea typeface="標楷體" pitchFamily="65" charset="-120"/>
              </a:rPr>
              <a:t>—</a:t>
            </a:r>
            <a:r>
              <a:rPr lang="zh-TW" altLang="en-US" sz="2400" b="1" dirty="0">
                <a:solidFill>
                  <a:schemeClr val="tx2"/>
                </a:solidFill>
                <a:effectLst>
                  <a:outerShdw blurRad="38100" dist="38100" dir="2700000" algn="tl">
                    <a:srgbClr val="C0C0C0"/>
                  </a:outerShdw>
                </a:effectLst>
                <a:latin typeface="標楷體" pitchFamily="65" charset="-120"/>
                <a:ea typeface="標楷體" pitchFamily="65" charset="-120"/>
              </a:rPr>
              <a:t>水平缺口分析表</a:t>
            </a:r>
          </a:p>
        </p:txBody>
      </p:sp>
      <p:sp>
        <p:nvSpPr>
          <p:cNvPr id="29791" name="Text Box 95"/>
          <p:cNvSpPr txBox="1">
            <a:spLocks noChangeArrowheads="1"/>
          </p:cNvSpPr>
          <p:nvPr/>
        </p:nvSpPr>
        <p:spPr bwMode="auto">
          <a:xfrm>
            <a:off x="3132138" y="6381750"/>
            <a:ext cx="20875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zh-TW" altLang="en-US" sz="1600">
                <a:latin typeface="Times New Roman" panose="02020603050405020304" pitchFamily="18" charset="0"/>
                <a:ea typeface="標楷體" panose="03000509000000000000" pitchFamily="65" charset="-120"/>
              </a:rPr>
              <a:t>（出處：本研究）</a:t>
            </a:r>
          </a:p>
        </p:txBody>
      </p:sp>
    </p:spTree>
    <p:extLst>
      <p:ext uri="{BB962C8B-B14F-4D97-AF65-F5344CB8AC3E}">
        <p14:creationId xmlns:p14="http://schemas.microsoft.com/office/powerpoint/2010/main" val="66690047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026"/>
          <p:cNvSpPr txBox="1">
            <a:spLocks noChangeArrowheads="1"/>
          </p:cNvSpPr>
          <p:nvPr/>
        </p:nvSpPr>
        <p:spPr bwMode="auto">
          <a:xfrm>
            <a:off x="3405188" y="6521450"/>
            <a:ext cx="20875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spcBef>
                <a:spcPct val="50000"/>
              </a:spcBef>
            </a:pPr>
            <a:r>
              <a:rPr lang="zh-TW" altLang="en-US" sz="1600">
                <a:latin typeface="Times New Roman" panose="02020603050405020304" pitchFamily="18" charset="0"/>
                <a:ea typeface="標楷體" panose="03000509000000000000" pitchFamily="65" charset="-120"/>
              </a:rPr>
              <a:t>（出處：本研究）</a:t>
            </a:r>
          </a:p>
        </p:txBody>
      </p:sp>
      <p:sp>
        <p:nvSpPr>
          <p:cNvPr id="136195" name="Rectangle 1027"/>
          <p:cNvSpPr>
            <a:spLocks noChangeArrowheads="1"/>
          </p:cNvSpPr>
          <p:nvPr/>
        </p:nvSpPr>
        <p:spPr bwMode="auto">
          <a:xfrm>
            <a:off x="250825" y="188913"/>
            <a:ext cx="86042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TW" altLang="en-US" sz="2400" b="1" dirty="0" smtClean="0">
                <a:solidFill>
                  <a:schemeClr val="tx2"/>
                </a:solidFill>
                <a:effectLst>
                  <a:outerShdw blurRad="38100" dist="38100" dir="2700000" algn="tl">
                    <a:srgbClr val="C0C0C0"/>
                  </a:outerShdw>
                </a:effectLst>
                <a:latin typeface="Arial" charset="0"/>
                <a:ea typeface="標楷體" pitchFamily="65" charset="-120"/>
              </a:rPr>
              <a:t>策略</a:t>
            </a:r>
            <a:r>
              <a:rPr lang="zh-TW" altLang="en-US" sz="2400" b="1" dirty="0">
                <a:solidFill>
                  <a:schemeClr val="tx2"/>
                </a:solidFill>
                <a:effectLst>
                  <a:outerShdw blurRad="38100" dist="38100" dir="2700000" algn="tl">
                    <a:srgbClr val="C0C0C0"/>
                  </a:outerShdw>
                </a:effectLst>
                <a:latin typeface="Arial" charset="0"/>
                <a:ea typeface="標楷體" pitchFamily="65" charset="-120"/>
              </a:rPr>
              <a:t>性衡量指標之目標值表</a:t>
            </a:r>
            <a:endParaRPr lang="zh-TW" altLang="en-US" sz="2400" b="1" dirty="0">
              <a:effectLst>
                <a:outerShdw blurRad="38100" dist="38100" dir="2700000" algn="tl">
                  <a:srgbClr val="C0C0C0"/>
                </a:outerShdw>
              </a:effectLst>
              <a:latin typeface="Arial" charset="0"/>
            </a:endParaRPr>
          </a:p>
        </p:txBody>
      </p:sp>
      <p:graphicFrame>
        <p:nvGraphicFramePr>
          <p:cNvPr id="34820" name="Object 1028"/>
          <p:cNvGraphicFramePr>
            <a:graphicFrameLocks noChangeAspect="1"/>
          </p:cNvGraphicFramePr>
          <p:nvPr/>
        </p:nvGraphicFramePr>
        <p:xfrm>
          <a:off x="469900" y="838200"/>
          <a:ext cx="8280400" cy="5524500"/>
        </p:xfrm>
        <a:graphic>
          <a:graphicData uri="http://schemas.openxmlformats.org/presentationml/2006/ole">
            <mc:AlternateContent xmlns:mc="http://schemas.openxmlformats.org/markup-compatibility/2006">
              <mc:Choice xmlns:v="urn:schemas-microsoft-com:vml" Requires="v">
                <p:oleObj spid="_x0000_s2054" name="工作表" r:id="rId3" imgW="6981749" imgH="4610100" progId="Excel.Sheet.8">
                  <p:embed/>
                </p:oleObj>
              </mc:Choice>
              <mc:Fallback>
                <p:oleObj name="工作表" r:id="rId3" imgW="6981749" imgH="4610100" progId="Excel.Sheet.8">
                  <p:embed/>
                  <p:pic>
                    <p:nvPicPr>
                      <p:cNvPr id="3482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 y="838200"/>
                        <a:ext cx="8280400" cy="552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211825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å¹³è¡¡è¨åå¡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
            <a:ext cx="8763000" cy="65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087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Autofit/>
          </a:bodyPr>
          <a:lstStyle/>
          <a:p>
            <a:pPr eaLnBrk="1" hangingPunct="1"/>
            <a:r>
              <a:rPr lang="en-US" dirty="0"/>
              <a:t>Organizational Integration with </a:t>
            </a:r>
            <a:r>
              <a:rPr lang="en-US" dirty="0" smtClean="0"/>
              <a:t>ERP</a:t>
            </a:r>
            <a:endParaRPr lang="en-US" dirty="0"/>
          </a:p>
        </p:txBody>
      </p:sp>
      <p:sp>
        <p:nvSpPr>
          <p:cNvPr id="63491" name="Rectangle 3"/>
          <p:cNvSpPr>
            <a:spLocks noGrp="1" noChangeArrowheads="1"/>
          </p:cNvSpPr>
          <p:nvPr>
            <p:ph idx="1"/>
          </p:nvPr>
        </p:nvSpPr>
        <p:spPr>
          <a:xfrm>
            <a:off x="457200" y="990600"/>
            <a:ext cx="8229600" cy="2743200"/>
          </a:xfrm>
        </p:spPr>
        <p:txBody>
          <a:bodyPr/>
          <a:lstStyle/>
          <a:p>
            <a:pPr eaLnBrk="1" hangingPunct="1">
              <a:spcBef>
                <a:spcPts val="600"/>
              </a:spcBef>
              <a:spcAft>
                <a:spcPts val="1200"/>
              </a:spcAft>
            </a:pPr>
            <a:r>
              <a:rPr lang="en-US" sz="2800" dirty="0"/>
              <a:t>SCM, CRM, and ERP are the backbone of ebusiness</a:t>
            </a:r>
          </a:p>
          <a:p>
            <a:pPr eaLnBrk="1" hangingPunct="1">
              <a:spcBef>
                <a:spcPts val="600"/>
              </a:spcBef>
              <a:spcAft>
                <a:spcPts val="1200"/>
              </a:spcAft>
            </a:pPr>
            <a:r>
              <a:rPr lang="en-US" sz="2800" dirty="0"/>
              <a:t>Integration of these applications is the key to success for many companies</a:t>
            </a:r>
          </a:p>
          <a:p>
            <a:pPr eaLnBrk="1" hangingPunct="1">
              <a:spcBef>
                <a:spcPts val="600"/>
              </a:spcBef>
              <a:spcAft>
                <a:spcPts val="1200"/>
              </a:spcAft>
            </a:pPr>
            <a:r>
              <a:rPr lang="en-US" sz="2800" dirty="0"/>
              <a:t>Integration allows the unlocking of information to make it available to any user, anywhere, anytime</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
        <p:nvSpPr>
          <p:cNvPr id="2" name="矩形 1"/>
          <p:cNvSpPr/>
          <p:nvPr/>
        </p:nvSpPr>
        <p:spPr>
          <a:xfrm>
            <a:off x="571500" y="3854669"/>
            <a:ext cx="8001000" cy="2308324"/>
          </a:xfrm>
          <a:prstGeom prst="rect">
            <a:avLst/>
          </a:prstGeom>
        </p:spPr>
        <p:txBody>
          <a:bodyPr wrap="square">
            <a:spAutoFit/>
          </a:bodyPr>
          <a:lstStyle/>
          <a:p>
            <a:r>
              <a:rPr lang="en-US" altLang="zh-TW" dirty="0"/>
              <a:t>Safeway</a:t>
            </a:r>
            <a:r>
              <a:rPr lang="zh-TW" altLang="en-US" dirty="0"/>
              <a:t>提供自己的產品，例如</a:t>
            </a:r>
            <a:r>
              <a:rPr lang="en-US" altLang="zh-TW" dirty="0"/>
              <a:t>Safeway</a:t>
            </a:r>
            <a:r>
              <a:rPr lang="zh-TW" altLang="en-US" dirty="0"/>
              <a:t>的意大利麵條醬和</a:t>
            </a:r>
            <a:r>
              <a:rPr lang="en-US" altLang="zh-TW" dirty="0"/>
              <a:t>Safeway</a:t>
            </a:r>
            <a:r>
              <a:rPr lang="zh-TW" altLang="en-US" dirty="0"/>
              <a:t>的紙巾（這些被稱為名牌產品，通常具有成本優勢）</a:t>
            </a:r>
          </a:p>
          <a:p>
            <a:r>
              <a:rPr lang="zh-TW" altLang="en-US" dirty="0"/>
              <a:t>該商店還提供特定於製造商的產品，如</a:t>
            </a:r>
            <a:r>
              <a:rPr lang="en-US" altLang="zh-TW" dirty="0"/>
              <a:t>Ragu</a:t>
            </a:r>
            <a:r>
              <a:rPr lang="zh-TW" altLang="en-US" dirty="0"/>
              <a:t>的意大利麵醬和</a:t>
            </a:r>
            <a:r>
              <a:rPr lang="en-US" altLang="zh-TW" dirty="0"/>
              <a:t>Bounty</a:t>
            </a:r>
            <a:r>
              <a:rPr lang="zh-TW" altLang="en-US" dirty="0"/>
              <a:t>的紙巾</a:t>
            </a:r>
          </a:p>
          <a:p>
            <a:r>
              <a:rPr lang="zh-TW" altLang="en-US" dirty="0"/>
              <a:t>客戶可以選擇購買</a:t>
            </a:r>
            <a:r>
              <a:rPr lang="en-US" altLang="zh-TW" dirty="0"/>
              <a:t>Safeway</a:t>
            </a:r>
            <a:r>
              <a:rPr lang="zh-TW" altLang="en-US" dirty="0"/>
              <a:t>的產品（這類似於</a:t>
            </a:r>
            <a:r>
              <a:rPr lang="en-US" altLang="zh-TW" dirty="0"/>
              <a:t>ERP</a:t>
            </a:r>
            <a:r>
              <a:rPr lang="zh-TW" altLang="en-US" dirty="0"/>
              <a:t>提供的產品），或者客戶可以選擇購買通常更貴但提供更好質量，附加功能和更好口味的特殊產品（例如</a:t>
            </a:r>
            <a:r>
              <a:rPr lang="en-US" altLang="zh-TW" dirty="0"/>
              <a:t>Ragu</a:t>
            </a:r>
            <a:r>
              <a:rPr lang="zh-TW" altLang="en-US" dirty="0"/>
              <a:t>）</a:t>
            </a:r>
          </a:p>
          <a:p>
            <a:r>
              <a:rPr lang="en-US" altLang="zh-TW" dirty="0" smtClean="0"/>
              <a:t>ERP</a:t>
            </a:r>
            <a:r>
              <a:rPr lang="zh-TW" altLang="en-US" dirty="0"/>
              <a:t>供應商帶有</a:t>
            </a:r>
            <a:r>
              <a:rPr lang="en-US" altLang="zh-TW" dirty="0"/>
              <a:t>SCM</a:t>
            </a:r>
            <a:r>
              <a:rPr lang="zh-TW" altLang="en-US" dirty="0"/>
              <a:t>和</a:t>
            </a:r>
            <a:r>
              <a:rPr lang="en-US" altLang="zh-TW" dirty="0" smtClean="0"/>
              <a:t>CRM module</a:t>
            </a:r>
            <a:r>
              <a:rPr lang="zh-TW" altLang="en-US" dirty="0" smtClean="0"/>
              <a:t>，</a:t>
            </a:r>
            <a:r>
              <a:rPr lang="zh-TW" altLang="en-US" dirty="0"/>
              <a:t>但他們通常不如專注於</a:t>
            </a:r>
            <a:r>
              <a:rPr lang="en-US" altLang="zh-TW" dirty="0"/>
              <a:t>SCM</a:t>
            </a:r>
            <a:r>
              <a:rPr lang="zh-TW" altLang="en-US" dirty="0"/>
              <a:t>和</a:t>
            </a:r>
            <a:r>
              <a:rPr lang="en-US" altLang="zh-TW" dirty="0" smtClean="0"/>
              <a:t>CRM</a:t>
            </a:r>
            <a:r>
              <a:rPr lang="zh-TW" altLang="en-US" dirty="0" smtClean="0"/>
              <a:t>的</a:t>
            </a:r>
            <a:r>
              <a:rPr lang="zh-TW" altLang="en-US" dirty="0"/>
              <a:t>供應商（</a:t>
            </a:r>
            <a:r>
              <a:rPr lang="en-US" altLang="zh-TW" dirty="0"/>
              <a:t>Siebel CRM</a:t>
            </a:r>
            <a:r>
              <a:rPr lang="zh-TW" altLang="en-US" dirty="0"/>
              <a:t>，</a:t>
            </a:r>
            <a:r>
              <a:rPr lang="en-US" altLang="zh-TW" dirty="0"/>
              <a:t>i2 SCM</a:t>
            </a:r>
            <a:r>
              <a:rPr lang="zh-TW" altLang="en-US" dirty="0"/>
              <a:t>）</a:t>
            </a:r>
          </a:p>
        </p:txBody>
      </p:sp>
    </p:spTree>
    <p:extLst>
      <p:ext uri="{BB962C8B-B14F-4D97-AF65-F5344CB8AC3E}">
        <p14:creationId xmlns:p14="http://schemas.microsoft.com/office/powerpoint/2010/main" val="213773289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8.39 ERP Implementation Choices</a:t>
            </a:r>
          </a:p>
        </p:txBody>
      </p:sp>
      <p:sp>
        <p:nvSpPr>
          <p:cNvPr id="3" name="Content Placeholder 2"/>
          <p:cNvSpPr>
            <a:spLocks noGrp="1"/>
          </p:cNvSpPr>
          <p:nvPr>
            <p:ph idx="1"/>
          </p:nvPr>
        </p:nvSpPr>
        <p:spPr>
          <a:xfrm>
            <a:off x="457200" y="1828800"/>
            <a:ext cx="2286000" cy="4724400"/>
          </a:xfrm>
        </p:spPr>
        <p:txBody>
          <a:bodyPr/>
          <a:lstStyle/>
          <a:p>
            <a:r>
              <a:rPr lang="en-US" dirty="0"/>
              <a:t>The three primary ERP implementation choices driving the next generation of business operations</a:t>
            </a:r>
          </a:p>
        </p:txBody>
      </p:sp>
      <p:pic>
        <p:nvPicPr>
          <p:cNvPr id="6" name="Content Placeholder 3" descr="A graphic summarizes characteristics of each choi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1176375"/>
            <a:ext cx="6324600" cy="5148225"/>
          </a:xfrm>
          <a:prstGeom prst="rect">
            <a:avLst/>
          </a:prstGeom>
        </p:spPr>
      </p:pic>
      <p:sp>
        <p:nvSpPr>
          <p:cNvPr id="4" name="Text Placeholder 3"/>
          <p:cNvSpPr>
            <a:spLocks noGrp="1"/>
          </p:cNvSpPr>
          <p:nvPr>
            <p:ph type="body" sz="quarter" idx="12"/>
          </p:nvPr>
        </p:nvSpPr>
        <p:spPr/>
        <p:txBody>
          <a:bodyPr/>
          <a:lstStyle/>
          <a:p>
            <a:r>
              <a:rPr lang="en-US" dirty="0" err="1" smtClean="0"/>
              <a:t>預置</a:t>
            </a:r>
            <a:endParaRPr lang="en-US" dirty="0"/>
          </a:p>
        </p:txBody>
      </p:sp>
      <p:sp>
        <p:nvSpPr>
          <p:cNvPr id="5" name="Text Placeholder 4"/>
          <p:cNvSpPr>
            <a:spLocks noGrp="1"/>
          </p:cNvSpPr>
          <p:nvPr>
            <p:ph type="body" sz="quarter" idx="11"/>
          </p:nvPr>
        </p:nvSpPr>
        <p:spPr/>
        <p:txBody>
          <a:bodyPr/>
          <a:lstStyle/>
          <a:p>
            <a:endParaRPr lang="en-US"/>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 ERP</a:t>
            </a:r>
          </a:p>
        </p:txBody>
      </p:sp>
      <p:sp>
        <p:nvSpPr>
          <p:cNvPr id="3" name="Content Placeholder 2"/>
          <p:cNvSpPr>
            <a:spLocks noGrp="1"/>
          </p:cNvSpPr>
          <p:nvPr>
            <p:ph idx="1"/>
          </p:nvPr>
        </p:nvSpPr>
        <p:spPr/>
        <p:txBody>
          <a:bodyPr>
            <a:normAutofit/>
          </a:bodyPr>
          <a:lstStyle/>
          <a:p>
            <a:r>
              <a:rPr lang="en-US" sz="2800" b="1" dirty="0"/>
              <a:t>On-premise systems</a:t>
            </a:r>
            <a:r>
              <a:rPr lang="en-US" sz="2800" dirty="0"/>
              <a:t> – Include a server at a physical location using an internal network for internal access and firewalls for remote users’ access</a:t>
            </a:r>
          </a:p>
          <a:p>
            <a:pPr lvl="2">
              <a:buClr>
                <a:schemeClr val="bg2"/>
              </a:buClr>
            </a:pPr>
            <a:r>
              <a:rPr lang="en-US" sz="2400" b="1" dirty="0"/>
              <a:t>Legacy system </a:t>
            </a:r>
            <a:r>
              <a:rPr lang="en-US" sz="2400" dirty="0"/>
              <a:t>– An old system that is fast approaching or beyond the end of its useful life within an organization</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96928945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8.40 Cloud Computing Example</a:t>
            </a:r>
          </a:p>
        </p:txBody>
      </p:sp>
      <p:sp>
        <p:nvSpPr>
          <p:cNvPr id="3" name="Content Placeholder 2"/>
          <p:cNvSpPr>
            <a:spLocks noGrp="1"/>
          </p:cNvSpPr>
          <p:nvPr>
            <p:ph idx="1"/>
          </p:nvPr>
        </p:nvSpPr>
        <p:spPr/>
        <p:txBody>
          <a:bodyPr/>
          <a:lstStyle/>
          <a:p>
            <a:r>
              <a:rPr lang="en-US" dirty="0"/>
              <a:t>Cloud computing offers new ways to store, access, process, and analyze information and connect people and resources from any location in the world where an Internet connection is available</a:t>
            </a:r>
          </a:p>
        </p:txBody>
      </p:sp>
      <p:pic>
        <p:nvPicPr>
          <p:cNvPr id="4" name="Picture 3" descr="A graphic of cloud computing."/>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6620" t="6386" r="8323" b="6343"/>
          <a:stretch/>
        </p:blipFill>
        <p:spPr>
          <a:xfrm>
            <a:off x="914400" y="2399271"/>
            <a:ext cx="7114478" cy="3941804"/>
          </a:xfrm>
          <a:prstGeom prst="rect">
            <a:avLst/>
          </a:prstGeom>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88900717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8.41 Advantages of SaaS Implementations</a:t>
            </a:r>
          </a:p>
        </p:txBody>
      </p:sp>
      <p:pic>
        <p:nvPicPr>
          <p:cNvPr id="5" name="Picture 4" descr="A graphic shows nine advantages."/>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333" t="6790" r="3333" b="2161"/>
          <a:stretch/>
        </p:blipFill>
        <p:spPr>
          <a:xfrm>
            <a:off x="192437" y="1676401"/>
            <a:ext cx="8722963" cy="4595132"/>
          </a:xfrm>
          <a:prstGeom prst="rect">
            <a:avLst/>
          </a:prstGeom>
        </p:spPr>
      </p:pic>
      <p:sp>
        <p:nvSpPr>
          <p:cNvPr id="7" name="Text Placeholder 6"/>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6" name="Text Placeholder 5"/>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7206006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ERP</a:t>
            </a:r>
          </a:p>
        </p:txBody>
      </p:sp>
      <p:sp>
        <p:nvSpPr>
          <p:cNvPr id="3" name="Content Placeholder 2"/>
          <p:cNvSpPr>
            <a:spLocks noGrp="1"/>
          </p:cNvSpPr>
          <p:nvPr>
            <p:ph idx="1"/>
          </p:nvPr>
        </p:nvSpPr>
        <p:spPr/>
        <p:txBody>
          <a:bodyPr>
            <a:normAutofit/>
          </a:bodyPr>
          <a:lstStyle/>
          <a:p>
            <a:pPr>
              <a:spcBef>
                <a:spcPts val="600"/>
              </a:spcBef>
              <a:spcAft>
                <a:spcPts val="1200"/>
              </a:spcAft>
            </a:pPr>
            <a:r>
              <a:rPr lang="en-US" sz="2800" b="1" dirty="0"/>
              <a:t>Hybrid ERP </a:t>
            </a:r>
            <a:r>
              <a:rPr lang="en-US" sz="2800" dirty="0"/>
              <a:t>– Splits the ERP functions between an on-premises ERP system and one or more functions handled as Software as a Service in the cloud</a:t>
            </a:r>
          </a:p>
          <a:p>
            <a:pPr>
              <a:spcBef>
                <a:spcPts val="600"/>
              </a:spcBef>
              <a:spcAft>
                <a:spcPts val="1200"/>
              </a:spcAft>
            </a:pPr>
            <a:r>
              <a:rPr lang="en-US" sz="2800" dirty="0"/>
              <a:t>Scenarios common in hybrid architectures of ERP: </a:t>
            </a:r>
          </a:p>
          <a:p>
            <a:pPr lvl="2">
              <a:spcBef>
                <a:spcPts val="600"/>
              </a:spcBef>
              <a:spcAft>
                <a:spcPts val="1200"/>
              </a:spcAft>
              <a:buClr>
                <a:schemeClr val="bg2"/>
              </a:buClr>
            </a:pPr>
            <a:r>
              <a:rPr lang="en-US" sz="2400" dirty="0"/>
              <a:t>A business with a very specific local focus, such as single-site or multisite within a single country or region</a:t>
            </a:r>
          </a:p>
          <a:p>
            <a:pPr lvl="2">
              <a:spcBef>
                <a:spcPts val="600"/>
              </a:spcBef>
              <a:spcAft>
                <a:spcPts val="1200"/>
              </a:spcAft>
              <a:buClr>
                <a:schemeClr val="bg2"/>
              </a:buClr>
            </a:pPr>
            <a:r>
              <a:rPr lang="en-US" sz="2400" dirty="0"/>
              <a:t>A business with operations geared strongly toward a specific industry </a:t>
            </a:r>
          </a:p>
          <a:p>
            <a:pPr lvl="2">
              <a:spcBef>
                <a:spcPts val="600"/>
              </a:spcBef>
              <a:spcAft>
                <a:spcPts val="1200"/>
              </a:spcAft>
              <a:buClr>
                <a:schemeClr val="bg2"/>
              </a:buClr>
            </a:pPr>
            <a:r>
              <a:rPr lang="en-US" sz="2400" dirty="0"/>
              <a:t>A newly acquired operation with a mismatch of multiple outdated, unsupported ERPs</a:t>
            </a:r>
          </a:p>
          <a:p>
            <a:pPr lvl="2">
              <a:spcBef>
                <a:spcPts val="600"/>
              </a:spcBef>
              <a:spcAft>
                <a:spcPts val="1200"/>
              </a:spcAft>
              <a:buClr>
                <a:schemeClr val="bg2"/>
              </a:buClr>
            </a:pPr>
            <a:r>
              <a:rPr lang="en-US" sz="2400" dirty="0"/>
              <a:t>A small company with no formal ERP in place</a:t>
            </a:r>
          </a:p>
        </p:txBody>
      </p:sp>
      <p:sp>
        <p:nvSpPr>
          <p:cNvPr id="5" name="Text Placeholder 4"/>
          <p:cNvSpPr>
            <a:spLocks noGrp="1"/>
          </p:cNvSpPr>
          <p:nvPr>
            <p:ph type="body" sz="quarter" idx="12"/>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6954735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0"/>
            <a:ext cx="9144000" cy="838200"/>
          </a:xfrm>
        </p:spPr>
        <p:txBody>
          <a:bodyPr/>
          <a:lstStyle/>
          <a:p>
            <a:pPr eaLnBrk="1" hangingPunct="1"/>
            <a:r>
              <a:rPr lang="en-US" dirty="0"/>
              <a:t>Figure 8.3 Integrating Customer Information Among Databases</a:t>
            </a:r>
          </a:p>
        </p:txBody>
      </p:sp>
      <p:sp>
        <p:nvSpPr>
          <p:cNvPr id="11267" name="Rectangle 3"/>
          <p:cNvSpPr>
            <a:spLocks noGrp="1" noChangeArrowheads="1"/>
          </p:cNvSpPr>
          <p:nvPr>
            <p:ph idx="1"/>
          </p:nvPr>
        </p:nvSpPr>
        <p:spPr>
          <a:xfrm>
            <a:off x="457200" y="1149850"/>
            <a:ext cx="8229600" cy="633413"/>
          </a:xfrm>
        </p:spPr>
        <p:txBody>
          <a:bodyPr/>
          <a:lstStyle/>
          <a:p>
            <a:pPr algn="ctr" eaLnBrk="1" hangingPunct="1">
              <a:buFont typeface="Wingdings" pitchFamily="2" charset="2"/>
              <a:buNone/>
            </a:pPr>
            <a:r>
              <a:rPr lang="en-US" sz="2800" dirty="0"/>
              <a:t>A Central Information Repository Example</a:t>
            </a:r>
          </a:p>
        </p:txBody>
      </p:sp>
      <p:pic>
        <p:nvPicPr>
          <p:cNvPr id="1026" name="Picture 2" descr="A graphic representation of the system"/>
          <p:cNvPicPr>
            <a:picLocks noChangeAspect="1" noChangeArrowheads="1"/>
          </p:cNvPicPr>
          <p:nvPr/>
        </p:nvPicPr>
        <p:blipFill>
          <a:blip r:embed="rId3" cstate="print"/>
          <a:srcRect/>
          <a:stretch>
            <a:fillRect/>
          </a:stretch>
        </p:blipFill>
        <p:spPr bwMode="auto">
          <a:xfrm>
            <a:off x="1295400" y="1783263"/>
            <a:ext cx="6350000" cy="4667250"/>
          </a:xfrm>
          <a:prstGeom prst="rect">
            <a:avLst/>
          </a:prstGeom>
          <a:noFill/>
        </p:spPr>
      </p:pic>
      <p:sp>
        <p:nvSpPr>
          <p:cNvPr id="6" name="Text Placeholder 5"/>
          <p:cNvSpPr>
            <a:spLocks noGrp="1"/>
          </p:cNvSpPr>
          <p:nvPr>
            <p:ph type="body" sz="quarter" idx="12"/>
          </p:nvPr>
        </p:nvSpPr>
        <p:spPr>
          <a:xfrm>
            <a:off x="3467512" y="6477000"/>
            <a:ext cx="2208976" cy="176150"/>
          </a:xfrm>
        </p:spPr>
        <p:txBody>
          <a:bodyPr/>
          <a:lstStyle/>
          <a:p>
            <a:r>
              <a:rPr lang="en-US" dirty="0">
                <a:hlinkClick r:id="rId4" action="ppaction://hlinksldjump"/>
              </a:rPr>
              <a:t>Jump to long image description</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p:cNvSpPr>
            <a:spLocks noGrp="1"/>
          </p:cNvSpPr>
          <p:nvPr>
            <p:ph type="body" sz="quarter" idx="17"/>
          </p:nvPr>
        </p:nvSpPr>
        <p:spPr/>
        <p:txBody>
          <a:bodyPr/>
          <a:lstStyle/>
          <a:p>
            <a:endParaRPr lang="zh-TW" altLang="en-US"/>
          </a:p>
        </p:txBody>
      </p:sp>
      <p:sp>
        <p:nvSpPr>
          <p:cNvPr id="10" name="文字版面配置區 9"/>
          <p:cNvSpPr>
            <a:spLocks noGrp="1"/>
          </p:cNvSpPr>
          <p:nvPr>
            <p:ph type="body" sz="quarter" idx="16"/>
          </p:nvPr>
        </p:nvSpPr>
        <p:spPr/>
        <p:txBody>
          <a:bodyPr/>
          <a:lstStyle/>
          <a:p>
            <a:endParaRPr lang="zh-TW" altLang="en-US"/>
          </a:p>
        </p:txBody>
      </p:sp>
      <p:sp>
        <p:nvSpPr>
          <p:cNvPr id="11" name="矩形 10"/>
          <p:cNvSpPr/>
          <p:nvPr/>
        </p:nvSpPr>
        <p:spPr>
          <a:xfrm>
            <a:off x="838200" y="740082"/>
            <a:ext cx="7620000" cy="5842497"/>
          </a:xfrm>
          <a:prstGeom prst="rect">
            <a:avLst/>
          </a:prstGeom>
        </p:spPr>
        <p:txBody>
          <a:bodyPr wrap="square">
            <a:spAutoFit/>
          </a:bodyPr>
          <a:lstStyle/>
          <a:p>
            <a:pPr marL="514350" indent="-514350">
              <a:lnSpc>
                <a:spcPct val="150000"/>
              </a:lnSpc>
              <a:buFont typeface="Arial" panose="020B0604020202020204" pitchFamily="34" charset="0"/>
              <a:buChar char="•"/>
            </a:pPr>
            <a:r>
              <a:rPr lang="en-US" altLang="zh-TW" sz="2800" dirty="0"/>
              <a:t>Typically, the </a:t>
            </a:r>
            <a:r>
              <a:rPr lang="en-US" altLang="zh-TW" sz="2800" dirty="0" err="1"/>
              <a:t>on-premise</a:t>
            </a:r>
            <a:r>
              <a:rPr lang="en-US" altLang="zh-TW" sz="2800" dirty="0"/>
              <a:t> legacy application operates at the corporate headquarters, </a:t>
            </a:r>
            <a:endParaRPr lang="en-US" altLang="zh-TW" sz="2800" dirty="0" smtClean="0"/>
          </a:p>
          <a:p>
            <a:pPr marL="514350" indent="-514350">
              <a:lnSpc>
                <a:spcPct val="150000"/>
              </a:lnSpc>
              <a:buFont typeface="Arial" panose="020B0604020202020204" pitchFamily="34" charset="0"/>
              <a:buChar char="•"/>
            </a:pPr>
            <a:r>
              <a:rPr lang="en-US" altLang="zh-TW" sz="2800" dirty="0" smtClean="0"/>
              <a:t>whereas </a:t>
            </a:r>
            <a:r>
              <a:rPr lang="en-US" altLang="zh-TW" sz="2800" dirty="0"/>
              <a:t>cloud-based specific applications support business needs such as mobility and web-based functionality. </a:t>
            </a:r>
            <a:endParaRPr lang="en-US" altLang="zh-TW" sz="2800" dirty="0" smtClean="0"/>
          </a:p>
          <a:p>
            <a:pPr marL="514350" indent="-514350">
              <a:lnSpc>
                <a:spcPct val="150000"/>
              </a:lnSpc>
              <a:buFont typeface="Arial" panose="020B0604020202020204" pitchFamily="34" charset="0"/>
              <a:buChar char="•"/>
            </a:pPr>
            <a:r>
              <a:rPr lang="en-US" altLang="zh-TW" sz="2800" dirty="0" smtClean="0"/>
              <a:t>It </a:t>
            </a:r>
            <a:r>
              <a:rPr lang="en-US" altLang="zh-TW" sz="2800" dirty="0"/>
              <a:t>is also becoming increasingly popular. </a:t>
            </a:r>
            <a:endParaRPr lang="en-US" altLang="zh-TW" sz="2800" dirty="0" smtClean="0"/>
          </a:p>
          <a:p>
            <a:pPr marL="514350" indent="-514350">
              <a:lnSpc>
                <a:spcPct val="150000"/>
              </a:lnSpc>
              <a:buFont typeface="Arial" panose="020B0604020202020204" pitchFamily="34" charset="0"/>
              <a:buChar char="•"/>
            </a:pPr>
            <a:r>
              <a:rPr lang="en-US" altLang="zh-TW" sz="2800" dirty="0" smtClean="0"/>
              <a:t>In </a:t>
            </a:r>
            <a:r>
              <a:rPr lang="en-US" altLang="zh-TW" sz="2800" dirty="0"/>
              <a:t>fact, many analysts are predicting that hybrid ERP will become a mainstay in the ERP market in the next few years.</a:t>
            </a:r>
            <a:endParaRPr lang="en-US" altLang="zh-TW" sz="2800" dirty="0"/>
          </a:p>
        </p:txBody>
      </p:sp>
      <p:sp>
        <p:nvSpPr>
          <p:cNvPr id="12" name="Title 1"/>
          <p:cNvSpPr>
            <a:spLocks noGrp="1"/>
          </p:cNvSpPr>
          <p:nvPr>
            <p:ph type="title"/>
          </p:nvPr>
        </p:nvSpPr>
        <p:spPr>
          <a:xfrm>
            <a:off x="0" y="228600"/>
            <a:ext cx="9144000" cy="609600"/>
          </a:xfrm>
        </p:spPr>
        <p:txBody>
          <a:bodyPr/>
          <a:lstStyle/>
          <a:p>
            <a:r>
              <a:rPr lang="en-US" dirty="0"/>
              <a:t>Hybrid ERP</a:t>
            </a:r>
          </a:p>
        </p:txBody>
      </p:sp>
    </p:spTree>
    <p:extLst>
      <p:ext uri="{BB962C8B-B14F-4D97-AF65-F5344CB8AC3E}">
        <p14:creationId xmlns:p14="http://schemas.microsoft.com/office/powerpoint/2010/main" val="380524766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 Review</a:t>
            </a:r>
          </a:p>
        </p:txBody>
      </p:sp>
      <p:sp>
        <p:nvSpPr>
          <p:cNvPr id="3" name="Content Placeholder 2"/>
          <p:cNvSpPr>
            <a:spLocks noGrp="1"/>
          </p:cNvSpPr>
          <p:nvPr>
            <p:ph idx="1"/>
          </p:nvPr>
        </p:nvSpPr>
        <p:spPr>
          <a:xfrm>
            <a:off x="457200" y="2667000"/>
            <a:ext cx="8229600" cy="3886200"/>
          </a:xfrm>
        </p:spPr>
        <p:txBody>
          <a:bodyPr/>
          <a:lstStyle/>
          <a:p>
            <a:r>
              <a:rPr lang="en-US" sz="2800" dirty="0"/>
              <a:t>Now that you have finished the chapter please review the learning outcomes in your text.</a:t>
            </a:r>
          </a:p>
        </p:txBody>
      </p:sp>
      <p:sp>
        <p:nvSpPr>
          <p:cNvPr id="9" name="Text Placeholder 8"/>
          <p:cNvSpPr>
            <a:spLocks noGrp="1"/>
          </p:cNvSpPr>
          <p:nvPr>
            <p:ph type="body" sz="quarter" idx="12"/>
          </p:nvPr>
        </p:nvSpPr>
        <p:spPr/>
        <p:txBody>
          <a:bodyPr/>
          <a:lstStyle/>
          <a:p>
            <a:endParaRPr lang="en-US" dirty="0"/>
          </a:p>
        </p:txBody>
      </p:sp>
      <p:sp>
        <p:nvSpPr>
          <p:cNvPr id="8" name="Text Placeholder 7"/>
          <p:cNvSpPr>
            <a:spLocks noGrp="1"/>
          </p:cNvSpPr>
          <p:nvPr>
            <p:ph type="body" sz="quarter" idx="11"/>
          </p:nvPr>
        </p:nvSpPr>
        <p:spPr/>
        <p:txBody>
          <a:bodyPr/>
          <a:lstStyle/>
          <a:p>
            <a:endParaRPr lang="en-US" dirty="0"/>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0"/>
            <a:ext cx="9144000" cy="609600"/>
          </a:xfrm>
        </p:spPr>
        <p:txBody>
          <a:bodyPr/>
          <a:lstStyle/>
          <a:p>
            <a:r>
              <a:rPr lang="en-US" sz="4400" dirty="0"/>
              <a:t>Appendix of Image Long Descriptions</a:t>
            </a:r>
          </a:p>
        </p:txBody>
      </p:sp>
      <p:sp>
        <p:nvSpPr>
          <p:cNvPr id="4" name="Text Placeholder 3"/>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 Figure 8.2 A Forward and Backward Customer Information Integration Example</a:t>
            </a:r>
          </a:p>
        </p:txBody>
      </p:sp>
      <p:sp>
        <p:nvSpPr>
          <p:cNvPr id="3" name="Content Placeholder 2"/>
          <p:cNvSpPr>
            <a:spLocks noGrp="1"/>
          </p:cNvSpPr>
          <p:nvPr>
            <p:ph idx="1"/>
          </p:nvPr>
        </p:nvSpPr>
        <p:spPr>
          <a:xfrm>
            <a:off x="457200" y="1524000"/>
            <a:ext cx="8229600" cy="5029200"/>
          </a:xfrm>
        </p:spPr>
        <p:txBody>
          <a:bodyPr/>
          <a:lstStyle/>
          <a:p>
            <a:r>
              <a:rPr lang="en-US" sz="2800" dirty="0"/>
              <a:t>The four systems in the example include: sales, order entry, order fulfillment, and billing.</a:t>
            </a:r>
          </a:p>
          <a:p>
            <a:r>
              <a:rPr lang="en-US" sz="2800" dirty="0"/>
              <a:t>Each system contains information for Craig Schultz.</a:t>
            </a:r>
          </a:p>
          <a:p>
            <a:r>
              <a:rPr lang="en-US" sz="2800" dirty="0"/>
              <a:t>Forward integration of customer information flows in links from sales to order entry to order fulfillment to billing.</a:t>
            </a:r>
          </a:p>
          <a:p>
            <a:r>
              <a:rPr lang="en-US" sz="2800" dirty="0"/>
              <a:t>Backward integration flows in reverse links from billing to order fulfillment to order entry to sales.</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2 Figure 8.3 Integrating Customer Information Among Databases</a:t>
            </a:r>
          </a:p>
        </p:txBody>
      </p:sp>
      <p:sp>
        <p:nvSpPr>
          <p:cNvPr id="3" name="Content Placeholder 2"/>
          <p:cNvSpPr>
            <a:spLocks noGrp="1"/>
          </p:cNvSpPr>
          <p:nvPr>
            <p:ph idx="1"/>
          </p:nvPr>
        </p:nvSpPr>
        <p:spPr>
          <a:xfrm>
            <a:off x="457200" y="1447800"/>
            <a:ext cx="8229600" cy="4876800"/>
          </a:xfrm>
        </p:spPr>
        <p:txBody>
          <a:bodyPr/>
          <a:lstStyle/>
          <a:p>
            <a:r>
              <a:rPr lang="en-US" sz="2800" dirty="0"/>
              <a:t>Information flows from a central customer information system out to four separate systems: order entry, sales, billing, and order fulfillment.</a:t>
            </a:r>
          </a:p>
          <a:p>
            <a:r>
              <a:rPr lang="en-US" sz="2800" dirty="0"/>
              <a:t>Each system contains information for Craig Schultz.</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3 Figure 8.5 The Five Basic Supply Chain Activities</a:t>
            </a:r>
          </a:p>
        </p:txBody>
      </p:sp>
      <p:sp>
        <p:nvSpPr>
          <p:cNvPr id="3" name="Content Placeholder 2"/>
          <p:cNvSpPr>
            <a:spLocks noGrp="1"/>
          </p:cNvSpPr>
          <p:nvPr>
            <p:ph idx="1"/>
          </p:nvPr>
        </p:nvSpPr>
        <p:spPr>
          <a:xfrm>
            <a:off x="457200" y="1447800"/>
            <a:ext cx="8229600" cy="4953000"/>
          </a:xfrm>
        </p:spPr>
        <p:txBody>
          <a:bodyPr/>
          <a:lstStyle/>
          <a:p>
            <a:pPr marL="457200" indent="-457200">
              <a:buClr>
                <a:schemeClr val="bg2"/>
              </a:buClr>
              <a:buFont typeface="+mj-lt"/>
              <a:buAutoNum type="arabicPeriod"/>
            </a:pPr>
            <a:r>
              <a:rPr lang="en-US" sz="2800" dirty="0"/>
              <a:t>Plan – Prepare to manage all resources required to meet demand.</a:t>
            </a:r>
          </a:p>
          <a:p>
            <a:pPr marL="457200" indent="-457200">
              <a:buClr>
                <a:schemeClr val="bg2"/>
              </a:buClr>
              <a:buFont typeface="+mj-lt"/>
              <a:buAutoNum type="arabicPeriod"/>
            </a:pPr>
            <a:r>
              <a:rPr lang="en-US" sz="2800" dirty="0"/>
              <a:t>Source – Build relationships with suppliers to procure raw materials.</a:t>
            </a:r>
          </a:p>
          <a:p>
            <a:pPr marL="457200" indent="-457200">
              <a:buClr>
                <a:schemeClr val="bg2"/>
              </a:buClr>
              <a:buFont typeface="+mj-lt"/>
              <a:buAutoNum type="arabicPeriod"/>
            </a:pPr>
            <a:r>
              <a:rPr lang="en-US" sz="2800" dirty="0"/>
              <a:t>Make – Manufacture products and create production schedules.</a:t>
            </a:r>
          </a:p>
          <a:p>
            <a:pPr marL="457200" indent="-457200">
              <a:buClr>
                <a:schemeClr val="bg2"/>
              </a:buClr>
              <a:buFont typeface="+mj-lt"/>
              <a:buAutoNum type="arabicPeriod"/>
            </a:pPr>
            <a:r>
              <a:rPr lang="en-US" sz="2800" dirty="0"/>
              <a:t>Deliver – Plan for transportation of goods to customers.</a:t>
            </a:r>
          </a:p>
          <a:p>
            <a:pPr marL="457200" indent="-457200">
              <a:buClr>
                <a:schemeClr val="bg2"/>
              </a:buClr>
              <a:buFont typeface="+mj-lt"/>
              <a:buAutoNum type="arabicPeriod"/>
            </a:pPr>
            <a:r>
              <a:rPr lang="en-US" sz="2800" dirty="0"/>
              <a:t>Return – Support customers and product returns.</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3"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4 Figure 8.6 A Typical Supply Chain</a:t>
            </a:r>
          </a:p>
        </p:txBody>
      </p:sp>
      <p:sp>
        <p:nvSpPr>
          <p:cNvPr id="3" name="Content Placeholder 2"/>
          <p:cNvSpPr>
            <a:spLocks noGrp="1"/>
          </p:cNvSpPr>
          <p:nvPr>
            <p:ph idx="1"/>
          </p:nvPr>
        </p:nvSpPr>
        <p:spPr/>
        <p:txBody>
          <a:bodyPr/>
          <a:lstStyle/>
          <a:p>
            <a:r>
              <a:rPr lang="en-US" dirty="0"/>
              <a:t>Key entities from left to right are: supplier, manufacturer, distributor, retailer, and customer.</a:t>
            </a:r>
          </a:p>
          <a:p>
            <a:r>
              <a:rPr lang="en-US" dirty="0"/>
              <a:t>Entities form a chain with bidirectional links between neighbors.</a:t>
            </a:r>
          </a:p>
          <a:p>
            <a:pPr>
              <a:buClr>
                <a:schemeClr val="bg2"/>
              </a:buClr>
            </a:pPr>
            <a:r>
              <a:rPr lang="en-US" dirty="0"/>
              <a:t>On the far left, three entities labeled supplier's supplier connect bi-directionally to supplier.</a:t>
            </a:r>
          </a:p>
          <a:p>
            <a:pPr>
              <a:buClr>
                <a:schemeClr val="bg2"/>
              </a:buClr>
            </a:pPr>
            <a:r>
              <a:rPr lang="en-US" dirty="0"/>
              <a:t>On the far right, three entities labeled customers' customer connect bi-directionally to customer.</a:t>
            </a:r>
          </a:p>
          <a:p>
            <a:pPr>
              <a:buClr>
                <a:schemeClr val="bg2"/>
              </a:buClr>
            </a:pPr>
            <a:r>
              <a:rPr lang="en-US" dirty="0"/>
              <a:t>Links moving through the chain from supplier to customer are noted as downstream.</a:t>
            </a:r>
          </a:p>
          <a:p>
            <a:pPr>
              <a:buClr>
                <a:schemeClr val="bg2"/>
              </a:buClr>
            </a:pPr>
            <a:r>
              <a:rPr lang="en-US" dirty="0"/>
              <a:t>Links moving from customer to supplier are noted as upstream.</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5 Figure 8.7 Supply Chain for a Bike Manufacturer</a:t>
            </a:r>
          </a:p>
        </p:txBody>
      </p:sp>
      <p:sp>
        <p:nvSpPr>
          <p:cNvPr id="3" name="Content Placeholder 2"/>
          <p:cNvSpPr>
            <a:spLocks noGrp="1"/>
          </p:cNvSpPr>
          <p:nvPr>
            <p:ph idx="1"/>
          </p:nvPr>
        </p:nvSpPr>
        <p:spPr>
          <a:xfrm>
            <a:off x="457200" y="1447800"/>
            <a:ext cx="8229600" cy="4953000"/>
          </a:xfrm>
        </p:spPr>
        <p:txBody>
          <a:bodyPr/>
          <a:lstStyle/>
          <a:p>
            <a:r>
              <a:rPr lang="en-US" sz="2800" dirty="0"/>
              <a:t>Chain is shown as:</a:t>
            </a:r>
          </a:p>
          <a:p>
            <a:pPr lvl="2">
              <a:buClr>
                <a:schemeClr val="bg2"/>
              </a:buClr>
            </a:pPr>
            <a:r>
              <a:rPr lang="en-US" sz="2400" dirty="0"/>
              <a:t>Manufacturers of aluminum, tires, brakes, accessories, and packaging flow into raw materials storage.</a:t>
            </a:r>
          </a:p>
          <a:p>
            <a:pPr lvl="2">
              <a:buClr>
                <a:schemeClr val="bg2"/>
              </a:buClr>
            </a:pPr>
            <a:r>
              <a:rPr lang="en-US" sz="2400" dirty="0"/>
              <a:t>Raw materials storage then flows to bike production, which flows to distribution of finished bikes to retailers Individual retailers then sell the bikes to customers.</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6 Figure 8.8 Supply Chain for a Product Purchased from Walmart</a:t>
            </a:r>
          </a:p>
        </p:txBody>
      </p:sp>
      <p:sp>
        <p:nvSpPr>
          <p:cNvPr id="3" name="Content Placeholder 2"/>
          <p:cNvSpPr>
            <a:spLocks noGrp="1"/>
          </p:cNvSpPr>
          <p:nvPr>
            <p:ph idx="1"/>
          </p:nvPr>
        </p:nvSpPr>
        <p:spPr>
          <a:xfrm>
            <a:off x="457200" y="1524000"/>
            <a:ext cx="8229600" cy="4953000"/>
          </a:xfrm>
        </p:spPr>
        <p:txBody>
          <a:bodyPr/>
          <a:lstStyle/>
          <a:p>
            <a:r>
              <a:rPr lang="en-US" dirty="0"/>
              <a:t>All links between entities in the chain are bidirectional and indicate information flows for products, pricing, scheduling, and availability.</a:t>
            </a:r>
          </a:p>
          <a:p>
            <a:r>
              <a:rPr lang="en-US" dirty="0"/>
              <a:t>Chain is shown as:</a:t>
            </a:r>
          </a:p>
          <a:p>
            <a:pPr lvl="2">
              <a:buClr>
                <a:schemeClr val="bg2"/>
              </a:buClr>
            </a:pPr>
            <a:r>
              <a:rPr lang="en-US" sz="2000" dirty="0"/>
              <a:t>A paper manufacturer links to a packaging supplier which links to multiple Procter and Gamble manufacturing centers.</a:t>
            </a:r>
          </a:p>
          <a:p>
            <a:pPr lvl="2">
              <a:buClr>
                <a:schemeClr val="bg2"/>
              </a:buClr>
            </a:pPr>
            <a:r>
              <a:rPr lang="en-US" sz="2000" dirty="0"/>
              <a:t>Procter and Gamble instances link to a single cocoa oil and a single scented oil manufacturer.</a:t>
            </a:r>
          </a:p>
          <a:p>
            <a:pPr lvl="2">
              <a:buClr>
                <a:schemeClr val="bg2"/>
              </a:buClr>
            </a:pPr>
            <a:r>
              <a:rPr lang="en-US" sz="2000" dirty="0"/>
              <a:t>Procter and Gamble instances also link to multiple Walmart Warehouses or Distributors, which then link to multiple Walmart Stores, and finally to Customers.</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7 Figure 8.9 Effective and Efficient Supply Chain Management’s Effect on Porter’s Five Forces</a:t>
            </a:r>
          </a:p>
        </p:txBody>
      </p:sp>
      <p:sp>
        <p:nvSpPr>
          <p:cNvPr id="3" name="Content Placeholder 2"/>
          <p:cNvSpPr>
            <a:spLocks noGrp="1"/>
          </p:cNvSpPr>
          <p:nvPr>
            <p:ph idx="1"/>
          </p:nvPr>
        </p:nvSpPr>
        <p:spPr>
          <a:xfrm>
            <a:off x="457200" y="1447800"/>
            <a:ext cx="8229600" cy="4953000"/>
          </a:xfrm>
        </p:spPr>
        <p:txBody>
          <a:bodyPr/>
          <a:lstStyle/>
          <a:p>
            <a:r>
              <a:rPr lang="en-US" sz="2800" dirty="0"/>
              <a:t>An organization's supply chain decreases buyer power, threat of substitute products or services, and threat of new entrants.</a:t>
            </a:r>
          </a:p>
          <a:p>
            <a:r>
              <a:rPr lang="en-US" sz="2800" dirty="0"/>
              <a:t>An organization’s supply chain increases supplier power.</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t>Integration Tools </a:t>
            </a:r>
            <a:r>
              <a:rPr lang="en-US" sz="2000" dirty="0"/>
              <a:t>1 of 2</a:t>
            </a:r>
            <a:endParaRPr lang="en-US" dirty="0"/>
          </a:p>
        </p:txBody>
      </p:sp>
      <p:sp>
        <p:nvSpPr>
          <p:cNvPr id="12291" name="Content Placeholder 2"/>
          <p:cNvSpPr>
            <a:spLocks noGrp="1"/>
          </p:cNvSpPr>
          <p:nvPr>
            <p:ph idx="1"/>
          </p:nvPr>
        </p:nvSpPr>
        <p:spPr/>
        <p:txBody>
          <a:bodyPr/>
          <a:lstStyle/>
          <a:p>
            <a:pPr>
              <a:spcBef>
                <a:spcPts val="600"/>
              </a:spcBef>
              <a:spcAft>
                <a:spcPts val="1200"/>
              </a:spcAft>
            </a:pPr>
            <a:r>
              <a:rPr lang="en-US" sz="2800" b="1" dirty="0"/>
              <a:t>Enterprise system </a:t>
            </a:r>
            <a:r>
              <a:rPr lang="en-US" sz="2800" dirty="0"/>
              <a:t>– Provide enterprise-wide support and data access for a firm’s operations and business processes</a:t>
            </a:r>
          </a:p>
          <a:p>
            <a:pPr>
              <a:spcBef>
                <a:spcPts val="600"/>
              </a:spcBef>
              <a:spcAft>
                <a:spcPts val="1200"/>
              </a:spcAft>
            </a:pPr>
            <a:r>
              <a:rPr lang="en-US" sz="2800" b="1" dirty="0"/>
              <a:t>Enterprise application integration (EAI) </a:t>
            </a:r>
            <a:r>
              <a:rPr lang="en-US" sz="2800" dirty="0"/>
              <a:t>– Connects the plans, methods, and tools aimed at integrating separate enterprise systems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Appendix 8 Figure 8.10 Supply Chain Planning’s and Supply Chain Execution’s Roles in the Supply Chain</a:t>
            </a:r>
          </a:p>
        </p:txBody>
      </p:sp>
      <p:sp>
        <p:nvSpPr>
          <p:cNvPr id="3" name="Content Placeholder 2"/>
          <p:cNvSpPr>
            <a:spLocks noGrp="1"/>
          </p:cNvSpPr>
          <p:nvPr>
            <p:ph idx="1"/>
          </p:nvPr>
        </p:nvSpPr>
        <p:spPr>
          <a:xfrm>
            <a:off x="457200" y="1447800"/>
            <a:ext cx="8229600" cy="5105400"/>
          </a:xfrm>
        </p:spPr>
        <p:txBody>
          <a:bodyPr/>
          <a:lstStyle/>
          <a:p>
            <a:r>
              <a:rPr lang="en-US" sz="2800" dirty="0"/>
              <a:t>Key entities from left to right are: supplier, manufacturer, distributor, retailer, and customer.</a:t>
            </a:r>
          </a:p>
          <a:p>
            <a:r>
              <a:rPr lang="en-US" sz="2800" dirty="0"/>
              <a:t>Entities form a chain with bidirectional links between neighbors.</a:t>
            </a:r>
          </a:p>
          <a:p>
            <a:r>
              <a:rPr lang="en-US" sz="2800" dirty="0"/>
              <a:t>Supply chain execution is concerned with the flow from supplier through the chain to customer.</a:t>
            </a:r>
          </a:p>
          <a:p>
            <a:r>
              <a:rPr lang="en-US" sz="2800" dirty="0"/>
              <a:t>Supply chain planning is concerned with the flow from customer through to supplier.</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9 Figure 8.11 The Three Business Areas of Supply Chain Management</a:t>
            </a:r>
          </a:p>
        </p:txBody>
      </p:sp>
      <p:sp>
        <p:nvSpPr>
          <p:cNvPr id="3" name="Content Placeholder 2"/>
          <p:cNvSpPr>
            <a:spLocks noGrp="1"/>
          </p:cNvSpPr>
          <p:nvPr>
            <p:ph idx="1"/>
          </p:nvPr>
        </p:nvSpPr>
        <p:spPr>
          <a:xfrm>
            <a:off x="457200" y="1524000"/>
            <a:ext cx="8229600" cy="4800600"/>
          </a:xfrm>
        </p:spPr>
        <p:txBody>
          <a:bodyPr/>
          <a:lstStyle/>
          <a:p>
            <a:r>
              <a:rPr lang="en-US" sz="2800" dirty="0"/>
              <a:t>Each area feeds into supply chain management:</a:t>
            </a:r>
          </a:p>
          <a:p>
            <a:pPr lvl="2">
              <a:buClr>
                <a:schemeClr val="bg2"/>
              </a:buClr>
            </a:pPr>
            <a:r>
              <a:rPr lang="en-US" sz="2400" dirty="0"/>
              <a:t>Procurement – Purchasing of goods and services to meet the needs of the supply chain.</a:t>
            </a:r>
          </a:p>
          <a:p>
            <a:pPr lvl="2">
              <a:buClr>
                <a:schemeClr val="bg2"/>
              </a:buClr>
            </a:pPr>
            <a:r>
              <a:rPr lang="en-US" sz="2400" dirty="0"/>
              <a:t>Logistics – Processes that control the distribution, maintenance, and replacement of materials and personnel to support the supply chain.</a:t>
            </a:r>
          </a:p>
          <a:p>
            <a:pPr lvl="2">
              <a:buClr>
                <a:schemeClr val="bg2"/>
              </a:buClr>
            </a:pPr>
            <a:r>
              <a:rPr lang="en-US" sz="2400" dirty="0"/>
              <a:t>Materials management – Activities that govern the flow of tangible, physical materials through the supply chain such as shipping, transport, distribution, and warehousing.</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10 Figure 8.12 Disruptive Business Technologies</a:t>
            </a:r>
          </a:p>
        </p:txBody>
      </p:sp>
      <p:sp>
        <p:nvSpPr>
          <p:cNvPr id="3" name="Content Placeholder 2"/>
          <p:cNvSpPr>
            <a:spLocks noGrp="1"/>
          </p:cNvSpPr>
          <p:nvPr>
            <p:ph idx="1"/>
          </p:nvPr>
        </p:nvSpPr>
        <p:spPr>
          <a:xfrm>
            <a:off x="457200" y="1295400"/>
            <a:ext cx="8229600" cy="5257800"/>
          </a:xfrm>
        </p:spPr>
        <p:txBody>
          <a:bodyPr/>
          <a:lstStyle/>
          <a:p>
            <a:pPr>
              <a:spcBef>
                <a:spcPts val="0"/>
              </a:spcBef>
              <a:spcAft>
                <a:spcPts val="0"/>
              </a:spcAft>
            </a:pPr>
            <a:r>
              <a:rPr lang="en-US" dirty="0"/>
              <a:t>3 D printing</a:t>
            </a:r>
          </a:p>
          <a:p>
            <a:pPr lvl="2">
              <a:spcBef>
                <a:spcPts val="0"/>
              </a:spcBef>
              <a:spcAft>
                <a:spcPts val="0"/>
              </a:spcAft>
              <a:buClr>
                <a:schemeClr val="bg2"/>
              </a:buClr>
            </a:pPr>
            <a:r>
              <a:rPr lang="en-US" sz="2000" dirty="0"/>
              <a:t>A process that builds, layer by layer in an additive process, a three-dimensional solid object from a digital model</a:t>
            </a:r>
          </a:p>
          <a:p>
            <a:pPr lvl="2">
              <a:spcBef>
                <a:spcPts val="0"/>
              </a:spcBef>
              <a:spcAft>
                <a:spcPts val="0"/>
              </a:spcAft>
              <a:buClr>
                <a:schemeClr val="bg2"/>
              </a:buClr>
            </a:pPr>
            <a:r>
              <a:rPr lang="en-US" sz="2000" dirty="0"/>
              <a:t>Supports procurement</a:t>
            </a:r>
          </a:p>
          <a:p>
            <a:pPr>
              <a:spcBef>
                <a:spcPts val="0"/>
              </a:spcBef>
              <a:spcAft>
                <a:spcPts val="0"/>
              </a:spcAft>
            </a:pPr>
            <a:r>
              <a:rPr lang="en-US" dirty="0"/>
              <a:t>R F I D</a:t>
            </a:r>
          </a:p>
          <a:p>
            <a:pPr lvl="2">
              <a:spcBef>
                <a:spcPts val="0"/>
              </a:spcBef>
              <a:spcAft>
                <a:spcPts val="0"/>
              </a:spcAft>
              <a:buClr>
                <a:schemeClr val="bg2"/>
              </a:buClr>
            </a:pPr>
            <a:r>
              <a:rPr lang="en-US" sz="2000" dirty="0"/>
              <a:t>Uses electronic tags and labels to identify objects wirelessly over short distances</a:t>
            </a:r>
          </a:p>
          <a:p>
            <a:pPr lvl="2">
              <a:spcBef>
                <a:spcPts val="0"/>
              </a:spcBef>
              <a:spcAft>
                <a:spcPts val="0"/>
              </a:spcAft>
              <a:buClr>
                <a:schemeClr val="bg2"/>
              </a:buClr>
            </a:pPr>
            <a:r>
              <a:rPr lang="en-US" sz="2000" dirty="0"/>
              <a:t>Supports logistics</a:t>
            </a:r>
            <a:endParaRPr lang="en-US" dirty="0"/>
          </a:p>
          <a:p>
            <a:pPr>
              <a:spcBef>
                <a:spcPts val="0"/>
              </a:spcBef>
              <a:spcAft>
                <a:spcPts val="0"/>
              </a:spcAft>
            </a:pPr>
            <a:r>
              <a:rPr lang="en-US" dirty="0"/>
              <a:t>Drones</a:t>
            </a:r>
          </a:p>
          <a:p>
            <a:pPr lvl="2">
              <a:spcBef>
                <a:spcPts val="0"/>
              </a:spcBef>
              <a:spcAft>
                <a:spcPts val="0"/>
              </a:spcAft>
              <a:buClr>
                <a:schemeClr val="bg2"/>
              </a:buClr>
            </a:pPr>
            <a:r>
              <a:rPr lang="en-US" sz="2000" dirty="0"/>
              <a:t>Unmanned aircraft that can fly autonomously, or without a human</a:t>
            </a:r>
          </a:p>
          <a:p>
            <a:pPr lvl="2">
              <a:spcBef>
                <a:spcPts val="0"/>
              </a:spcBef>
              <a:spcAft>
                <a:spcPts val="0"/>
              </a:spcAft>
              <a:buClr>
                <a:schemeClr val="bg2"/>
              </a:buClr>
            </a:pPr>
            <a:r>
              <a:rPr lang="en-US" sz="2000" dirty="0"/>
              <a:t>Supports logistics</a:t>
            </a:r>
          </a:p>
          <a:p>
            <a:pPr>
              <a:spcBef>
                <a:spcPts val="0"/>
              </a:spcBef>
              <a:spcAft>
                <a:spcPts val="0"/>
              </a:spcAft>
            </a:pPr>
            <a:r>
              <a:rPr lang="en-US" dirty="0"/>
              <a:t>Robotics</a:t>
            </a:r>
          </a:p>
          <a:p>
            <a:pPr lvl="2">
              <a:spcBef>
                <a:spcPts val="0"/>
              </a:spcBef>
              <a:spcAft>
                <a:spcPts val="0"/>
              </a:spcAft>
              <a:buClr>
                <a:schemeClr val="bg2"/>
              </a:buClr>
            </a:pPr>
            <a:r>
              <a:rPr lang="en-US" sz="2000" dirty="0"/>
              <a:t>Focus on creating artificial intelligence devices that can move and react to sensory input</a:t>
            </a:r>
          </a:p>
          <a:p>
            <a:pPr lvl="2">
              <a:spcBef>
                <a:spcPts val="0"/>
              </a:spcBef>
              <a:spcAft>
                <a:spcPts val="0"/>
              </a:spcAft>
              <a:buClr>
                <a:schemeClr val="bg2"/>
              </a:buClr>
            </a:pPr>
            <a:r>
              <a:rPr lang="en-US" sz="2000" dirty="0"/>
              <a:t>Supports materials management</a:t>
            </a:r>
          </a:p>
        </p:txBody>
      </p:sp>
      <p:sp>
        <p:nvSpPr>
          <p:cNvPr id="6" name="Text Placeholder 5"/>
          <p:cNvSpPr>
            <a:spLocks noGrp="1"/>
          </p:cNvSpPr>
          <p:nvPr>
            <p:ph type="body" sz="quarter" idx="12"/>
          </p:nvPr>
        </p:nvSpPr>
        <p:spPr>
          <a:xfrm>
            <a:off x="3467512" y="6477000"/>
            <a:ext cx="2208976" cy="176150"/>
          </a:xfrm>
        </p:spPr>
        <p:txBody>
          <a:bodyPr/>
          <a:lstStyle/>
          <a:p>
            <a:r>
              <a:rPr lang="en-US" dirty="0">
                <a:hlinkClick r:id="rId3" action="ppaction://hlinksldjump"/>
              </a:rPr>
              <a:t>Return to original slide</a:t>
            </a:r>
          </a:p>
        </p:txBody>
      </p:sp>
      <p:sp>
        <p:nvSpPr>
          <p:cNvPr id="4" name="Text Placeholder 3"/>
          <p:cNvSpPr>
            <a:spLocks noGrp="1"/>
          </p:cNvSpPr>
          <p:nvPr>
            <p:ph type="body" sz="quarter" idx="11"/>
          </p:nvPr>
        </p:nvSpPr>
        <p:spPr/>
        <p:txBody>
          <a:bodyPr/>
          <a:lstStyle/>
          <a:p>
            <a:endParaRPr lang="en-US" dirty="0"/>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Appendix 11 Figure 8.16 Customer Relationship Management Key Players</a:t>
            </a:r>
          </a:p>
        </p:txBody>
      </p:sp>
      <p:sp>
        <p:nvSpPr>
          <p:cNvPr id="3" name="Content Placeholder 2"/>
          <p:cNvSpPr>
            <a:spLocks noGrp="1"/>
          </p:cNvSpPr>
          <p:nvPr>
            <p:ph idx="1"/>
          </p:nvPr>
        </p:nvSpPr>
        <p:spPr>
          <a:xfrm>
            <a:off x="457200" y="1371600"/>
            <a:ext cx="8229600" cy="5105400"/>
          </a:xfrm>
        </p:spPr>
        <p:txBody>
          <a:bodyPr/>
          <a:lstStyle/>
          <a:p>
            <a:r>
              <a:rPr lang="en-US" sz="2800" dirty="0"/>
              <a:t>Lead – A person or company that is unknown to your business.</a:t>
            </a:r>
          </a:p>
          <a:p>
            <a:r>
              <a:rPr lang="en-US" sz="2800" dirty="0"/>
              <a:t>Account – An existing business relationship exists and can include customers, prospects, partners, and competitors.</a:t>
            </a:r>
          </a:p>
          <a:p>
            <a:r>
              <a:rPr lang="en-US" sz="2800" dirty="0"/>
              <a:t>Contact – Specific individual representing the account.</a:t>
            </a:r>
          </a:p>
          <a:p>
            <a:r>
              <a:rPr lang="en-US" sz="2800" dirty="0"/>
              <a:t>Sales opportunity – An opportunity exists for a potential sale of goods or services related to an account or contact.</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Appendix 12 Figure 8.18 Customer Relationship Management Overview</a:t>
            </a:r>
          </a:p>
        </p:txBody>
      </p:sp>
      <p:sp>
        <p:nvSpPr>
          <p:cNvPr id="3" name="Content Placeholder 2"/>
          <p:cNvSpPr>
            <a:spLocks noGrp="1"/>
          </p:cNvSpPr>
          <p:nvPr>
            <p:ph idx="1"/>
          </p:nvPr>
        </p:nvSpPr>
        <p:spPr>
          <a:xfrm>
            <a:off x="457200" y="1371600"/>
            <a:ext cx="8229600" cy="5105400"/>
          </a:xfrm>
        </p:spPr>
        <p:txBody>
          <a:bodyPr/>
          <a:lstStyle/>
          <a:p>
            <a:r>
              <a:rPr lang="en-US" sz="2800" dirty="0"/>
              <a:t>Customer information flows bi-directionally with a company through online, phone, service counter, or register line contact. </a:t>
            </a:r>
          </a:p>
          <a:p>
            <a:r>
              <a:rPr lang="en-US" sz="2800" dirty="0"/>
              <a:t>Within the company, information flows into four systems: accounting, order fulfillment, inventory, and customer service.</a:t>
            </a:r>
          </a:p>
          <a:p>
            <a:r>
              <a:rPr lang="en-US" sz="2800" dirty="0"/>
              <a:t>These systems all relate bi-directionally to a single customer relationship management system. </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13 Figure 8.19 Evolution of CRM </a:t>
            </a:r>
          </a:p>
        </p:txBody>
      </p:sp>
      <p:sp>
        <p:nvSpPr>
          <p:cNvPr id="3" name="Content Placeholder 2"/>
          <p:cNvSpPr>
            <a:spLocks noGrp="1"/>
          </p:cNvSpPr>
          <p:nvPr>
            <p:ph idx="1"/>
          </p:nvPr>
        </p:nvSpPr>
        <p:spPr>
          <a:xfrm>
            <a:off x="457200" y="990600"/>
            <a:ext cx="8229600" cy="5486400"/>
          </a:xfrm>
        </p:spPr>
        <p:txBody>
          <a:bodyPr/>
          <a:lstStyle/>
          <a:p>
            <a:pPr>
              <a:spcBef>
                <a:spcPts val="0"/>
              </a:spcBef>
              <a:spcAft>
                <a:spcPts val="0"/>
              </a:spcAft>
            </a:pPr>
            <a:r>
              <a:rPr lang="en-US" sz="2000" dirty="0"/>
              <a:t>Reporting – Customer identification: Asking what happened</a:t>
            </a:r>
            <a:endParaRPr lang="en-US" dirty="0"/>
          </a:p>
          <a:p>
            <a:pPr lvl="2">
              <a:spcBef>
                <a:spcPts val="0"/>
              </a:spcBef>
              <a:spcAft>
                <a:spcPts val="0"/>
              </a:spcAft>
              <a:buClr>
                <a:schemeClr val="bg2"/>
              </a:buClr>
            </a:pPr>
            <a:r>
              <a:rPr lang="en-US" dirty="0"/>
              <a:t>What is the total revenue by customer?</a:t>
            </a:r>
          </a:p>
          <a:p>
            <a:pPr lvl="2">
              <a:spcBef>
                <a:spcPts val="0"/>
              </a:spcBef>
              <a:spcAft>
                <a:spcPts val="0"/>
              </a:spcAft>
              <a:buClr>
                <a:schemeClr val="bg2"/>
              </a:buClr>
            </a:pPr>
            <a:r>
              <a:rPr lang="en-US" dirty="0"/>
              <a:t>How many units did we make?</a:t>
            </a:r>
          </a:p>
          <a:p>
            <a:pPr lvl="2">
              <a:spcBef>
                <a:spcPts val="0"/>
              </a:spcBef>
              <a:spcAft>
                <a:spcPts val="0"/>
              </a:spcAft>
              <a:buClr>
                <a:schemeClr val="bg2"/>
              </a:buClr>
            </a:pPr>
            <a:r>
              <a:rPr lang="en-US" dirty="0"/>
              <a:t>What were total sales by product?</a:t>
            </a:r>
          </a:p>
          <a:p>
            <a:pPr lvl="2">
              <a:spcBef>
                <a:spcPts val="0"/>
              </a:spcBef>
              <a:spcAft>
                <a:spcPts val="0"/>
              </a:spcAft>
              <a:buClr>
                <a:schemeClr val="bg2"/>
              </a:buClr>
            </a:pPr>
            <a:r>
              <a:rPr lang="en-US" dirty="0"/>
              <a:t>What are the current inventory levels?</a:t>
            </a:r>
          </a:p>
          <a:p>
            <a:pPr>
              <a:spcBef>
                <a:spcPts val="0"/>
              </a:spcBef>
              <a:spcAft>
                <a:spcPts val="0"/>
              </a:spcAft>
            </a:pPr>
            <a:r>
              <a:rPr lang="en-US" sz="2000" dirty="0"/>
              <a:t>Analyzing – Customer segmentation: Asking why it happened</a:t>
            </a:r>
          </a:p>
          <a:p>
            <a:pPr lvl="2">
              <a:spcBef>
                <a:spcPts val="0"/>
              </a:spcBef>
              <a:spcAft>
                <a:spcPts val="0"/>
              </a:spcAft>
              <a:buClr>
                <a:schemeClr val="bg2"/>
              </a:buClr>
            </a:pPr>
            <a:r>
              <a:rPr lang="en-US" dirty="0"/>
              <a:t>Why did sales not meet forecasts?</a:t>
            </a:r>
          </a:p>
          <a:p>
            <a:pPr lvl="2">
              <a:spcBef>
                <a:spcPts val="0"/>
              </a:spcBef>
              <a:spcAft>
                <a:spcPts val="0"/>
              </a:spcAft>
              <a:buClr>
                <a:schemeClr val="bg2"/>
              </a:buClr>
            </a:pPr>
            <a:r>
              <a:rPr lang="en-US" dirty="0"/>
              <a:t>Why was production so low?</a:t>
            </a:r>
          </a:p>
          <a:p>
            <a:pPr lvl="2">
              <a:spcBef>
                <a:spcPts val="0"/>
              </a:spcBef>
              <a:spcAft>
                <a:spcPts val="0"/>
              </a:spcAft>
              <a:buClr>
                <a:schemeClr val="bg2"/>
              </a:buClr>
            </a:pPr>
            <a:r>
              <a:rPr lang="en-US" dirty="0"/>
              <a:t>Why did we not sell as many units as previous years?</a:t>
            </a:r>
          </a:p>
          <a:p>
            <a:pPr lvl="2">
              <a:spcBef>
                <a:spcPts val="0"/>
              </a:spcBef>
              <a:spcAft>
                <a:spcPts val="0"/>
              </a:spcAft>
              <a:buClr>
                <a:schemeClr val="bg2"/>
              </a:buClr>
            </a:pPr>
            <a:r>
              <a:rPr lang="en-US" dirty="0"/>
              <a:t>Who are our customers?</a:t>
            </a:r>
          </a:p>
          <a:p>
            <a:pPr lvl="2">
              <a:spcBef>
                <a:spcPts val="0"/>
              </a:spcBef>
              <a:spcAft>
                <a:spcPts val="0"/>
              </a:spcAft>
              <a:buClr>
                <a:schemeClr val="bg2"/>
              </a:buClr>
            </a:pPr>
            <a:r>
              <a:rPr lang="en-US" dirty="0"/>
              <a:t>Why was revenue so high?</a:t>
            </a:r>
          </a:p>
          <a:p>
            <a:pPr lvl="2">
              <a:spcBef>
                <a:spcPts val="0"/>
              </a:spcBef>
              <a:spcAft>
                <a:spcPts val="0"/>
              </a:spcAft>
              <a:buClr>
                <a:schemeClr val="bg2"/>
              </a:buClr>
            </a:pPr>
            <a:r>
              <a:rPr lang="en-US" dirty="0"/>
              <a:t>Why are inventory levels low?</a:t>
            </a:r>
          </a:p>
          <a:p>
            <a:pPr>
              <a:spcBef>
                <a:spcPts val="0"/>
              </a:spcBef>
              <a:spcAft>
                <a:spcPts val="0"/>
              </a:spcAft>
            </a:pPr>
            <a:r>
              <a:rPr lang="en-US" sz="2000" dirty="0"/>
              <a:t>Predicting – Customer prediction: Asking what will happen</a:t>
            </a:r>
          </a:p>
          <a:p>
            <a:pPr lvl="2">
              <a:spcBef>
                <a:spcPts val="0"/>
              </a:spcBef>
              <a:spcAft>
                <a:spcPts val="0"/>
              </a:spcAft>
              <a:buClr>
                <a:schemeClr val="bg2"/>
              </a:buClr>
            </a:pPr>
            <a:r>
              <a:rPr lang="en-US" dirty="0"/>
              <a:t>What customers are at risk of leaving?</a:t>
            </a:r>
          </a:p>
          <a:p>
            <a:pPr lvl="2">
              <a:spcBef>
                <a:spcPts val="0"/>
              </a:spcBef>
              <a:spcAft>
                <a:spcPts val="0"/>
              </a:spcAft>
              <a:buClr>
                <a:schemeClr val="bg2"/>
              </a:buClr>
            </a:pPr>
            <a:r>
              <a:rPr lang="en-US" dirty="0"/>
              <a:t>Which products will our customers buy?</a:t>
            </a:r>
          </a:p>
          <a:p>
            <a:pPr lvl="2">
              <a:spcBef>
                <a:spcPts val="0"/>
              </a:spcBef>
              <a:spcAft>
                <a:spcPts val="0"/>
              </a:spcAft>
              <a:buClr>
                <a:schemeClr val="bg2"/>
              </a:buClr>
            </a:pPr>
            <a:r>
              <a:rPr lang="en-US" dirty="0"/>
              <a:t>Who are the best customers for a marketing campaign?</a:t>
            </a:r>
          </a:p>
          <a:p>
            <a:pPr lvl="2">
              <a:spcBef>
                <a:spcPts val="0"/>
              </a:spcBef>
              <a:spcAft>
                <a:spcPts val="0"/>
              </a:spcAft>
              <a:buClr>
                <a:schemeClr val="bg2"/>
              </a:buClr>
            </a:pPr>
            <a:r>
              <a:rPr lang="en-US" dirty="0"/>
              <a:t>How do we reach our customers?</a:t>
            </a:r>
          </a:p>
          <a:p>
            <a:pPr lvl="2">
              <a:spcBef>
                <a:spcPts val="0"/>
              </a:spcBef>
              <a:spcAft>
                <a:spcPts val="0"/>
              </a:spcAft>
              <a:buClr>
                <a:schemeClr val="bg2"/>
              </a:buClr>
            </a:pPr>
            <a:r>
              <a:rPr lang="en-US" dirty="0"/>
              <a:t>What will sales be this year?</a:t>
            </a:r>
          </a:p>
          <a:p>
            <a:pPr lvl="2">
              <a:spcBef>
                <a:spcPts val="0"/>
              </a:spcBef>
              <a:spcAft>
                <a:spcPts val="0"/>
              </a:spcAft>
              <a:buClr>
                <a:schemeClr val="bg2"/>
              </a:buClr>
            </a:pPr>
            <a:r>
              <a:rPr lang="en-US" dirty="0"/>
              <a:t>How much inventory do we need to preorder?</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14 Figure 8.22 Operational CRM and Analytical CRM</a:t>
            </a:r>
          </a:p>
        </p:txBody>
      </p:sp>
      <p:sp>
        <p:nvSpPr>
          <p:cNvPr id="3" name="Content Placeholder 2"/>
          <p:cNvSpPr>
            <a:spLocks noGrp="1"/>
          </p:cNvSpPr>
          <p:nvPr>
            <p:ph idx="1"/>
          </p:nvPr>
        </p:nvSpPr>
        <p:spPr>
          <a:xfrm>
            <a:off x="457200" y="1371600"/>
            <a:ext cx="8229600" cy="5105400"/>
          </a:xfrm>
        </p:spPr>
        <p:txBody>
          <a:bodyPr/>
          <a:lstStyle/>
          <a:p>
            <a:r>
              <a:rPr lang="en-US" sz="2800" dirty="0"/>
              <a:t>A front office, operational C R M has three systems: sales, marketing, and customer service.</a:t>
            </a:r>
          </a:p>
          <a:p>
            <a:r>
              <a:rPr lang="en-US" sz="2800" dirty="0"/>
              <a:t>Each front office system flows into a data warehouse contained within a back office, analytical C R M. </a:t>
            </a:r>
          </a:p>
          <a:p>
            <a:r>
              <a:rPr lang="en-US" sz="2800" dirty="0"/>
              <a:t>The data warehouse has a bidirectional link to a data mining entity also within the back office C R M and an independent collaborative C R M system.</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15 Figure 8.23 Operational CRM Technologies </a:t>
            </a:r>
          </a:p>
        </p:txBody>
      </p:sp>
      <p:sp>
        <p:nvSpPr>
          <p:cNvPr id="3" name="Content Placeholder 2"/>
          <p:cNvSpPr>
            <a:spLocks noGrp="1"/>
          </p:cNvSpPr>
          <p:nvPr>
            <p:ph idx="1"/>
          </p:nvPr>
        </p:nvSpPr>
        <p:spPr>
          <a:xfrm>
            <a:off x="457200" y="1371600"/>
            <a:ext cx="8229600" cy="5105400"/>
          </a:xfrm>
        </p:spPr>
        <p:txBody>
          <a:bodyPr/>
          <a:lstStyle/>
          <a:p>
            <a:pPr>
              <a:spcBef>
                <a:spcPts val="0"/>
              </a:spcBef>
              <a:spcAft>
                <a:spcPts val="0"/>
              </a:spcAft>
            </a:pPr>
            <a:r>
              <a:rPr lang="en-US" sz="2800" dirty="0"/>
              <a:t>Marketing technology includes:</a:t>
            </a:r>
            <a:endParaRPr lang="en-US" dirty="0"/>
          </a:p>
          <a:p>
            <a:pPr lvl="2">
              <a:spcBef>
                <a:spcPts val="0"/>
              </a:spcBef>
              <a:spcAft>
                <a:spcPts val="0"/>
              </a:spcAft>
              <a:buClr>
                <a:schemeClr val="bg2"/>
              </a:buClr>
            </a:pPr>
            <a:r>
              <a:rPr lang="en-US" sz="2400" dirty="0"/>
              <a:t>List generator</a:t>
            </a:r>
          </a:p>
          <a:p>
            <a:pPr lvl="2">
              <a:spcBef>
                <a:spcPts val="0"/>
              </a:spcBef>
              <a:spcAft>
                <a:spcPts val="0"/>
              </a:spcAft>
              <a:buClr>
                <a:schemeClr val="bg2"/>
              </a:buClr>
            </a:pPr>
            <a:r>
              <a:rPr lang="en-US" sz="2400" dirty="0"/>
              <a:t>Campaign management</a:t>
            </a:r>
          </a:p>
          <a:p>
            <a:pPr lvl="2">
              <a:spcBef>
                <a:spcPts val="0"/>
              </a:spcBef>
              <a:spcAft>
                <a:spcPts val="0"/>
              </a:spcAft>
              <a:buClr>
                <a:schemeClr val="bg2"/>
              </a:buClr>
            </a:pPr>
            <a:r>
              <a:rPr lang="en-US" sz="2400" dirty="0"/>
              <a:t>Cross-selling and up-selling</a:t>
            </a:r>
          </a:p>
          <a:p>
            <a:pPr>
              <a:spcBef>
                <a:spcPts val="0"/>
              </a:spcBef>
              <a:spcAft>
                <a:spcPts val="0"/>
              </a:spcAft>
            </a:pPr>
            <a:r>
              <a:rPr lang="en-US" sz="2800" dirty="0"/>
              <a:t>Sales technology includes:</a:t>
            </a:r>
            <a:endParaRPr lang="en-US" dirty="0"/>
          </a:p>
          <a:p>
            <a:pPr lvl="2">
              <a:spcBef>
                <a:spcPts val="0"/>
              </a:spcBef>
              <a:spcAft>
                <a:spcPts val="0"/>
              </a:spcAft>
              <a:buClr>
                <a:schemeClr val="bg2"/>
              </a:buClr>
            </a:pPr>
            <a:r>
              <a:rPr lang="en-US" sz="2400" dirty="0"/>
              <a:t>Sales management</a:t>
            </a:r>
          </a:p>
          <a:p>
            <a:pPr lvl="2">
              <a:spcBef>
                <a:spcPts val="0"/>
              </a:spcBef>
              <a:spcAft>
                <a:spcPts val="0"/>
              </a:spcAft>
              <a:buClr>
                <a:schemeClr val="bg2"/>
              </a:buClr>
            </a:pPr>
            <a:r>
              <a:rPr lang="en-US" sz="2400" dirty="0"/>
              <a:t>Contact management</a:t>
            </a:r>
          </a:p>
          <a:p>
            <a:pPr lvl="2">
              <a:spcBef>
                <a:spcPts val="0"/>
              </a:spcBef>
              <a:spcAft>
                <a:spcPts val="0"/>
              </a:spcAft>
              <a:buClr>
                <a:schemeClr val="bg2"/>
              </a:buClr>
            </a:pPr>
            <a:r>
              <a:rPr lang="en-US" sz="2400" dirty="0"/>
              <a:t>Opportunity management</a:t>
            </a:r>
          </a:p>
          <a:p>
            <a:pPr>
              <a:spcBef>
                <a:spcPts val="0"/>
              </a:spcBef>
              <a:spcAft>
                <a:spcPts val="0"/>
              </a:spcAft>
            </a:pPr>
            <a:r>
              <a:rPr lang="en-US" sz="2800" dirty="0"/>
              <a:t>Customer service technology includes:</a:t>
            </a:r>
          </a:p>
          <a:p>
            <a:pPr lvl="2">
              <a:spcBef>
                <a:spcPts val="0"/>
              </a:spcBef>
              <a:spcAft>
                <a:spcPts val="0"/>
              </a:spcAft>
              <a:buClr>
                <a:schemeClr val="bg2"/>
              </a:buClr>
            </a:pPr>
            <a:r>
              <a:rPr lang="en-US" sz="2400" dirty="0"/>
              <a:t>Contact center</a:t>
            </a:r>
          </a:p>
          <a:p>
            <a:pPr lvl="2">
              <a:spcBef>
                <a:spcPts val="0"/>
              </a:spcBef>
              <a:spcAft>
                <a:spcPts val="0"/>
              </a:spcAft>
              <a:buClr>
                <a:schemeClr val="bg2"/>
              </a:buClr>
            </a:pPr>
            <a:r>
              <a:rPr lang="en-US" sz="2400" dirty="0"/>
              <a:t>Web-based self-service</a:t>
            </a:r>
          </a:p>
          <a:p>
            <a:pPr lvl="2">
              <a:spcBef>
                <a:spcPts val="0"/>
              </a:spcBef>
              <a:spcAft>
                <a:spcPts val="0"/>
              </a:spcAft>
              <a:buClr>
                <a:schemeClr val="bg2"/>
              </a:buClr>
            </a:pPr>
            <a:r>
              <a:rPr lang="en-US" sz="2400" dirty="0"/>
              <a:t>Call scripting </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Appendix 16 Figure 8.24 A Typical Sales Process </a:t>
            </a:r>
          </a:p>
        </p:txBody>
      </p:sp>
      <p:sp>
        <p:nvSpPr>
          <p:cNvPr id="3" name="Content Placeholder 2"/>
          <p:cNvSpPr>
            <a:spLocks noGrp="1"/>
          </p:cNvSpPr>
          <p:nvPr>
            <p:ph idx="1"/>
          </p:nvPr>
        </p:nvSpPr>
        <p:spPr>
          <a:xfrm>
            <a:off x="457200" y="990600"/>
            <a:ext cx="8229600" cy="5486400"/>
          </a:xfrm>
        </p:spPr>
        <p:txBody>
          <a:bodyPr/>
          <a:lstStyle/>
          <a:p>
            <a:r>
              <a:rPr lang="en-US" sz="2800" dirty="0"/>
              <a:t>An opportunity is generated with a lead sent to a salesperson.</a:t>
            </a:r>
          </a:p>
          <a:p>
            <a:r>
              <a:rPr lang="en-US" sz="2800" dirty="0"/>
              <a:t>A potential customer is then contacted leading to a potential customer meeting.</a:t>
            </a:r>
          </a:p>
          <a:p>
            <a:r>
              <a:rPr lang="en-US" sz="2800" dirty="0"/>
              <a:t>Problems and solution are identified next, leading to generation of a customer sales quote.</a:t>
            </a:r>
          </a:p>
          <a:p>
            <a:r>
              <a:rPr lang="en-US" sz="2800" dirty="0"/>
              <a:t>A sales order is then placed which leads to order fulfillment.</a:t>
            </a:r>
          </a:p>
          <a:p>
            <a:r>
              <a:rPr lang="en-US" sz="2800" dirty="0"/>
              <a:t>Finally, the customer is billed.</a:t>
            </a:r>
          </a:p>
        </p:txBody>
      </p:sp>
      <p:sp>
        <p:nvSpPr>
          <p:cNvPr id="4" name="Text Placeholder 3"/>
          <p:cNvSpPr>
            <a:spLocks noGrp="1"/>
          </p:cNvSpPr>
          <p:nvPr>
            <p:ph type="body" sz="quarter" idx="12"/>
          </p:nvPr>
        </p:nvSpPr>
        <p:spPr>
          <a:xfrm>
            <a:off x="3505200"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17 Figure 8.29 Enterprise Resource Planning System Overview </a:t>
            </a:r>
          </a:p>
        </p:txBody>
      </p:sp>
      <p:sp>
        <p:nvSpPr>
          <p:cNvPr id="3" name="Content Placeholder 2"/>
          <p:cNvSpPr>
            <a:spLocks noGrp="1"/>
          </p:cNvSpPr>
          <p:nvPr>
            <p:ph idx="1"/>
          </p:nvPr>
        </p:nvSpPr>
        <p:spPr>
          <a:xfrm>
            <a:off x="457200" y="1447800"/>
            <a:ext cx="8229600" cy="5029200"/>
          </a:xfrm>
        </p:spPr>
        <p:txBody>
          <a:bodyPr/>
          <a:lstStyle/>
          <a:p>
            <a:r>
              <a:rPr lang="en-US" sz="2800" dirty="0"/>
              <a:t>Corporate data on employees, orders, customers, sales, and inventory all feed into an E R P.</a:t>
            </a:r>
          </a:p>
          <a:p>
            <a:r>
              <a:rPr lang="en-US" sz="2800" dirty="0"/>
              <a:t>The E R P provides global reports on sales, manufacturing, and shipping.</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t>Integration Tools </a:t>
            </a:r>
            <a:r>
              <a:rPr lang="en-US" sz="2000" dirty="0"/>
              <a:t>2 of 2</a:t>
            </a:r>
            <a:endParaRPr lang="en-US" b="1" dirty="0">
              <a:solidFill>
                <a:schemeClr val="tx1"/>
              </a:solidFill>
            </a:endParaRPr>
          </a:p>
        </p:txBody>
      </p:sp>
      <p:sp>
        <p:nvSpPr>
          <p:cNvPr id="3" name="Content Placeholder 2"/>
          <p:cNvSpPr>
            <a:spLocks noGrp="1"/>
          </p:cNvSpPr>
          <p:nvPr>
            <p:ph idx="1"/>
          </p:nvPr>
        </p:nvSpPr>
        <p:spPr/>
        <p:txBody>
          <a:bodyPr>
            <a:normAutofit/>
          </a:bodyPr>
          <a:lstStyle/>
          <a:p>
            <a:pPr>
              <a:spcBef>
                <a:spcPts val="600"/>
              </a:spcBef>
              <a:spcAft>
                <a:spcPts val="1200"/>
              </a:spcAft>
              <a:defRPr/>
            </a:pPr>
            <a:r>
              <a:rPr lang="en-US" sz="2800" b="1" dirty="0"/>
              <a:t>Middleware</a:t>
            </a:r>
            <a:r>
              <a:rPr lang="en-US" sz="2800" dirty="0"/>
              <a:t> – Several different types of software that sit between and provide connectivity for two or more software applications</a:t>
            </a:r>
          </a:p>
          <a:p>
            <a:pPr>
              <a:spcBef>
                <a:spcPts val="600"/>
              </a:spcBef>
              <a:spcAft>
                <a:spcPts val="1200"/>
              </a:spcAft>
              <a:defRPr/>
            </a:pPr>
            <a:r>
              <a:rPr lang="en-US" sz="2800" b="1" dirty="0"/>
              <a:t>Enterprise application integration middleware </a:t>
            </a:r>
            <a:r>
              <a:rPr lang="en-US" sz="2800" dirty="0"/>
              <a:t>– Takes a new approach to middleware by packaging commonly used applications together, reducing the time needed to integrate applications from multiple vendors</a:t>
            </a:r>
          </a:p>
        </p:txBody>
      </p:sp>
      <p:sp>
        <p:nvSpPr>
          <p:cNvPr id="6" name="Text Placeholder 5"/>
          <p:cNvSpPr>
            <a:spLocks noGrp="1"/>
          </p:cNvSpPr>
          <p:nvPr>
            <p:ph type="body" sz="quarter" idx="12"/>
          </p:nvPr>
        </p:nvSpPr>
        <p:spPr/>
        <p:txBody>
          <a:bodyPr/>
          <a:lstStyle/>
          <a:p>
            <a:endParaRPr lang="en-US" dirty="0"/>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18 Figure 8.31 ERP Process Flow</a:t>
            </a:r>
          </a:p>
        </p:txBody>
      </p:sp>
      <p:sp>
        <p:nvSpPr>
          <p:cNvPr id="3" name="Content Placeholder 2"/>
          <p:cNvSpPr>
            <a:spLocks noGrp="1"/>
          </p:cNvSpPr>
          <p:nvPr>
            <p:ph idx="1"/>
          </p:nvPr>
        </p:nvSpPr>
        <p:spPr>
          <a:xfrm>
            <a:off x="457200" y="990600"/>
            <a:ext cx="8229600" cy="5486400"/>
          </a:xfrm>
        </p:spPr>
        <p:txBody>
          <a:bodyPr/>
          <a:lstStyle/>
          <a:p>
            <a:r>
              <a:rPr lang="en-US" dirty="0"/>
              <a:t>Sales, warehouse, accounting, and receiving entities are shown, each with internal processes. Each entity has a bi-directional link to a central information element. </a:t>
            </a:r>
          </a:p>
          <a:p>
            <a:r>
              <a:rPr lang="en-US" dirty="0"/>
              <a:t>Within sales, a sales quote process leads to a sales order process.</a:t>
            </a:r>
          </a:p>
          <a:p>
            <a:r>
              <a:rPr lang="en-US" dirty="0"/>
              <a:t>The sales order leads to a pack and ship process within the warehouse.</a:t>
            </a:r>
          </a:p>
          <a:p>
            <a:r>
              <a:rPr lang="en-US" dirty="0"/>
              <a:t>Pack and ship leads to a billing process within accounting followed by a payment process.</a:t>
            </a:r>
          </a:p>
          <a:p>
            <a:r>
              <a:rPr lang="en-US" dirty="0"/>
              <a:t>The payment process leads to a returns process within receiving.</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19 Figure 8.32 The Organization before and after ERP </a:t>
            </a:r>
            <a:r>
              <a:rPr lang="en-US" sz="2000" dirty="0"/>
              <a:t>1 of 2</a:t>
            </a:r>
            <a:endParaRPr lang="en-US" dirty="0"/>
          </a:p>
        </p:txBody>
      </p:sp>
      <p:sp>
        <p:nvSpPr>
          <p:cNvPr id="3" name="Content Placeholder 2"/>
          <p:cNvSpPr>
            <a:spLocks noGrp="1"/>
          </p:cNvSpPr>
          <p:nvPr>
            <p:ph idx="1"/>
          </p:nvPr>
        </p:nvSpPr>
        <p:spPr>
          <a:xfrm>
            <a:off x="457200" y="1447800"/>
            <a:ext cx="8229600" cy="5029200"/>
          </a:xfrm>
        </p:spPr>
        <p:txBody>
          <a:bodyPr/>
          <a:lstStyle/>
          <a:p>
            <a:r>
              <a:rPr lang="en-US" sz="2800" dirty="0"/>
              <a:t>The organization before E R P is represented by an office floor plan that highlights the location of various information sources. Each source is shown as a separate entity and entities are distributed throughout the floor.</a:t>
            </a:r>
          </a:p>
          <a:p>
            <a:r>
              <a:rPr lang="en-US" sz="2800" dirty="0"/>
              <a:t>Information sources include: document management, work flow, E R P, sales, logistics, financials, H R, portal and website, and project management.</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20 Figure 8.32 The Organization before and after ERP </a:t>
            </a:r>
            <a:r>
              <a:rPr lang="en-US" sz="2000" dirty="0"/>
              <a:t>2 of 2</a:t>
            </a:r>
            <a:endParaRPr lang="en-US" dirty="0"/>
          </a:p>
        </p:txBody>
      </p:sp>
      <p:sp>
        <p:nvSpPr>
          <p:cNvPr id="3" name="Content Placeholder 2"/>
          <p:cNvSpPr>
            <a:spLocks noGrp="1"/>
          </p:cNvSpPr>
          <p:nvPr>
            <p:ph idx="1"/>
          </p:nvPr>
        </p:nvSpPr>
        <p:spPr>
          <a:xfrm>
            <a:off x="457200" y="1524000"/>
            <a:ext cx="8229600" cy="4953000"/>
          </a:xfrm>
        </p:spPr>
        <p:txBody>
          <a:bodyPr/>
          <a:lstStyle/>
          <a:p>
            <a:r>
              <a:rPr lang="en-US" dirty="0"/>
              <a:t>The organization after E R P is represented by an office floor plan which now shows only a single information source entity, central to the entire floor.</a:t>
            </a:r>
          </a:p>
          <a:p>
            <a:r>
              <a:rPr lang="en-US" dirty="0"/>
              <a:t>Information within the single source includes: document management, work flow, E R P, sales, logistics, financials, H R, portal and website, and project management.</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21 Figure 8.33 The Evolution of ERP</a:t>
            </a:r>
          </a:p>
        </p:txBody>
      </p:sp>
      <p:sp>
        <p:nvSpPr>
          <p:cNvPr id="3" name="Content Placeholder 2"/>
          <p:cNvSpPr>
            <a:spLocks noGrp="1"/>
          </p:cNvSpPr>
          <p:nvPr>
            <p:ph idx="1"/>
          </p:nvPr>
        </p:nvSpPr>
        <p:spPr>
          <a:xfrm>
            <a:off x="457200" y="990600"/>
            <a:ext cx="8229600" cy="5486400"/>
          </a:xfrm>
        </p:spPr>
        <p:txBody>
          <a:bodyPr/>
          <a:lstStyle/>
          <a:p>
            <a:pPr>
              <a:spcBef>
                <a:spcPts val="0"/>
              </a:spcBef>
              <a:spcAft>
                <a:spcPts val="0"/>
              </a:spcAft>
            </a:pPr>
            <a:r>
              <a:rPr lang="en-US" sz="1800" dirty="0"/>
              <a:t>ERP (year 1990)</a:t>
            </a:r>
          </a:p>
          <a:p>
            <a:pPr lvl="2">
              <a:spcBef>
                <a:spcPts val="0"/>
              </a:spcBef>
              <a:spcAft>
                <a:spcPts val="0"/>
              </a:spcAft>
              <a:buClr>
                <a:schemeClr val="bg2"/>
              </a:buClr>
            </a:pPr>
            <a:r>
              <a:rPr lang="en-US" sz="1600" dirty="0"/>
              <a:t>Materials planning</a:t>
            </a:r>
          </a:p>
          <a:p>
            <a:pPr lvl="2">
              <a:spcBef>
                <a:spcPts val="0"/>
              </a:spcBef>
              <a:spcAft>
                <a:spcPts val="0"/>
              </a:spcAft>
              <a:buClr>
                <a:schemeClr val="bg2"/>
              </a:buClr>
            </a:pPr>
            <a:r>
              <a:rPr lang="en-US" sz="1600" dirty="0"/>
              <a:t>Order entry</a:t>
            </a:r>
          </a:p>
          <a:p>
            <a:pPr lvl="2">
              <a:spcBef>
                <a:spcPts val="0"/>
              </a:spcBef>
              <a:spcAft>
                <a:spcPts val="0"/>
              </a:spcAft>
              <a:buClr>
                <a:schemeClr val="bg2"/>
              </a:buClr>
            </a:pPr>
            <a:r>
              <a:rPr lang="en-US" sz="1600" dirty="0"/>
              <a:t>Distribution</a:t>
            </a:r>
          </a:p>
          <a:p>
            <a:pPr lvl="2">
              <a:spcBef>
                <a:spcPts val="0"/>
              </a:spcBef>
              <a:spcAft>
                <a:spcPts val="0"/>
              </a:spcAft>
              <a:buClr>
                <a:schemeClr val="bg2"/>
              </a:buClr>
            </a:pPr>
            <a:r>
              <a:rPr lang="en-US" sz="1600" dirty="0"/>
              <a:t>General ledger</a:t>
            </a:r>
          </a:p>
          <a:p>
            <a:pPr lvl="2">
              <a:spcBef>
                <a:spcPts val="0"/>
              </a:spcBef>
              <a:spcAft>
                <a:spcPts val="0"/>
              </a:spcAft>
              <a:buClr>
                <a:schemeClr val="bg2"/>
              </a:buClr>
            </a:pPr>
            <a:r>
              <a:rPr lang="en-US" sz="1600" dirty="0"/>
              <a:t>Accounting</a:t>
            </a:r>
          </a:p>
          <a:p>
            <a:pPr lvl="2">
              <a:spcBef>
                <a:spcPts val="0"/>
              </a:spcBef>
              <a:spcAft>
                <a:spcPts val="0"/>
              </a:spcAft>
              <a:buClr>
                <a:schemeClr val="bg2"/>
              </a:buClr>
            </a:pPr>
            <a:r>
              <a:rPr lang="en-US" sz="1600" dirty="0"/>
              <a:t>Shop floor control</a:t>
            </a:r>
          </a:p>
          <a:p>
            <a:pPr>
              <a:spcBef>
                <a:spcPts val="0"/>
              </a:spcBef>
              <a:spcAft>
                <a:spcPts val="0"/>
              </a:spcAft>
            </a:pPr>
            <a:r>
              <a:rPr lang="en-US" sz="1800" dirty="0"/>
              <a:t>Extended E R P –(year 2000)</a:t>
            </a:r>
          </a:p>
          <a:p>
            <a:pPr lvl="2">
              <a:spcBef>
                <a:spcPts val="0"/>
              </a:spcBef>
              <a:spcAft>
                <a:spcPts val="0"/>
              </a:spcAft>
              <a:buClr>
                <a:schemeClr val="bg2"/>
              </a:buClr>
            </a:pPr>
            <a:r>
              <a:rPr lang="en-US" sz="1600" dirty="0"/>
              <a:t>Scheduling</a:t>
            </a:r>
          </a:p>
          <a:p>
            <a:pPr lvl="2">
              <a:spcBef>
                <a:spcPts val="0"/>
              </a:spcBef>
              <a:spcAft>
                <a:spcPts val="0"/>
              </a:spcAft>
              <a:buClr>
                <a:schemeClr val="bg2"/>
              </a:buClr>
            </a:pPr>
            <a:r>
              <a:rPr lang="en-US" sz="1600" dirty="0"/>
              <a:t>Forecasting</a:t>
            </a:r>
          </a:p>
          <a:p>
            <a:pPr lvl="2">
              <a:spcBef>
                <a:spcPts val="0"/>
              </a:spcBef>
              <a:spcAft>
                <a:spcPts val="0"/>
              </a:spcAft>
              <a:buClr>
                <a:schemeClr val="bg2"/>
              </a:buClr>
            </a:pPr>
            <a:r>
              <a:rPr lang="en-US" sz="1600" dirty="0"/>
              <a:t>Capacity planning</a:t>
            </a:r>
          </a:p>
          <a:p>
            <a:pPr lvl="2">
              <a:spcBef>
                <a:spcPts val="0"/>
              </a:spcBef>
              <a:spcAft>
                <a:spcPts val="0"/>
              </a:spcAft>
              <a:buClr>
                <a:schemeClr val="bg2"/>
              </a:buClr>
            </a:pPr>
            <a:r>
              <a:rPr lang="en-US" sz="1600" dirty="0"/>
              <a:t>Ecommerce</a:t>
            </a:r>
          </a:p>
          <a:p>
            <a:pPr lvl="2">
              <a:spcBef>
                <a:spcPts val="0"/>
              </a:spcBef>
              <a:spcAft>
                <a:spcPts val="0"/>
              </a:spcAft>
              <a:buClr>
                <a:schemeClr val="bg2"/>
              </a:buClr>
            </a:pPr>
            <a:r>
              <a:rPr lang="en-US" sz="1600" dirty="0"/>
              <a:t>Warehousing</a:t>
            </a:r>
          </a:p>
          <a:p>
            <a:pPr lvl="2">
              <a:spcBef>
                <a:spcPts val="0"/>
              </a:spcBef>
              <a:spcAft>
                <a:spcPts val="0"/>
              </a:spcAft>
              <a:buClr>
                <a:schemeClr val="bg2"/>
              </a:buClr>
            </a:pPr>
            <a:r>
              <a:rPr lang="en-US" sz="1600" dirty="0"/>
              <a:t>Logistics</a:t>
            </a:r>
            <a:endParaRPr lang="en-US" dirty="0"/>
          </a:p>
          <a:p>
            <a:pPr>
              <a:spcBef>
                <a:spcPts val="0"/>
              </a:spcBef>
              <a:spcAft>
                <a:spcPts val="0"/>
              </a:spcAft>
            </a:pPr>
            <a:r>
              <a:rPr lang="en-US" sz="1800" dirty="0"/>
              <a:t>E R P – II (present time)</a:t>
            </a:r>
          </a:p>
          <a:p>
            <a:pPr lvl="2">
              <a:spcBef>
                <a:spcPts val="0"/>
              </a:spcBef>
              <a:spcAft>
                <a:spcPts val="0"/>
              </a:spcAft>
              <a:buClr>
                <a:schemeClr val="bg2"/>
              </a:buClr>
            </a:pPr>
            <a:r>
              <a:rPr lang="en-US" sz="1600" dirty="0"/>
              <a:t>Project management</a:t>
            </a:r>
          </a:p>
          <a:p>
            <a:pPr lvl="2">
              <a:spcBef>
                <a:spcPts val="0"/>
              </a:spcBef>
              <a:spcAft>
                <a:spcPts val="0"/>
              </a:spcAft>
              <a:buClr>
                <a:schemeClr val="bg2"/>
              </a:buClr>
            </a:pPr>
            <a:r>
              <a:rPr lang="en-US" sz="1600" dirty="0"/>
              <a:t>Knowledge management</a:t>
            </a:r>
          </a:p>
          <a:p>
            <a:pPr lvl="2">
              <a:spcBef>
                <a:spcPts val="0"/>
              </a:spcBef>
              <a:spcAft>
                <a:spcPts val="0"/>
              </a:spcAft>
              <a:buClr>
                <a:schemeClr val="bg2"/>
              </a:buClr>
            </a:pPr>
            <a:r>
              <a:rPr lang="en-US" sz="1600" dirty="0"/>
              <a:t>Work flow management</a:t>
            </a:r>
          </a:p>
          <a:p>
            <a:pPr lvl="2">
              <a:spcBef>
                <a:spcPts val="0"/>
              </a:spcBef>
              <a:spcAft>
                <a:spcPts val="0"/>
              </a:spcAft>
              <a:buClr>
                <a:schemeClr val="bg2"/>
              </a:buClr>
            </a:pPr>
            <a:r>
              <a:rPr lang="en-US" sz="1600" dirty="0"/>
              <a:t>Customer relationship management</a:t>
            </a:r>
          </a:p>
          <a:p>
            <a:pPr lvl="2">
              <a:spcBef>
                <a:spcPts val="0"/>
              </a:spcBef>
              <a:spcAft>
                <a:spcPts val="0"/>
              </a:spcAft>
              <a:buClr>
                <a:schemeClr val="bg2"/>
              </a:buClr>
            </a:pPr>
            <a:r>
              <a:rPr lang="en-US" sz="1600" dirty="0"/>
              <a:t>Human resources management</a:t>
            </a:r>
          </a:p>
          <a:p>
            <a:pPr lvl="2">
              <a:spcBef>
                <a:spcPts val="0"/>
              </a:spcBef>
              <a:spcAft>
                <a:spcPts val="0"/>
              </a:spcAft>
              <a:buClr>
                <a:schemeClr val="bg2"/>
              </a:buClr>
            </a:pPr>
            <a:r>
              <a:rPr lang="en-US" sz="1600" dirty="0"/>
              <a:t>Portal capability</a:t>
            </a:r>
          </a:p>
          <a:p>
            <a:pPr lvl="2">
              <a:spcBef>
                <a:spcPts val="0"/>
              </a:spcBef>
              <a:spcAft>
                <a:spcPts val="0"/>
              </a:spcAft>
              <a:buClr>
                <a:schemeClr val="bg2"/>
              </a:buClr>
            </a:pPr>
            <a:r>
              <a:rPr lang="en-US" sz="1600" dirty="0"/>
              <a:t>Integrated financials</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3"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22 Figure 8.35 Core ERP Components and Extended ERP Components</a:t>
            </a:r>
          </a:p>
        </p:txBody>
      </p:sp>
      <p:sp>
        <p:nvSpPr>
          <p:cNvPr id="3" name="Content Placeholder 2"/>
          <p:cNvSpPr>
            <a:spLocks noGrp="1"/>
          </p:cNvSpPr>
          <p:nvPr>
            <p:ph idx="1"/>
          </p:nvPr>
        </p:nvSpPr>
        <p:spPr>
          <a:xfrm>
            <a:off x="457200" y="1447800"/>
            <a:ext cx="8229600" cy="5029200"/>
          </a:xfrm>
        </p:spPr>
        <p:txBody>
          <a:bodyPr/>
          <a:lstStyle/>
          <a:p>
            <a:r>
              <a:rPr lang="en-US" sz="2800" dirty="0"/>
              <a:t>Core E R P components include: accounting and finance; production and materials management; and human resources.</a:t>
            </a:r>
          </a:p>
          <a:p>
            <a:r>
              <a:rPr lang="en-US" sz="2800" dirty="0"/>
              <a:t>Extended E R P components include: business intelligence, customer relationship management, supply chain management, and ebusiness.</a:t>
            </a:r>
          </a:p>
          <a:p>
            <a:r>
              <a:rPr lang="en-US" sz="2800" dirty="0"/>
              <a:t>All core and extended components feed into common enterprise resource planning software.</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23 Figure 8.38 The Four Primary Perspectives of the Balanced Scorecard</a:t>
            </a:r>
          </a:p>
        </p:txBody>
      </p:sp>
      <p:sp>
        <p:nvSpPr>
          <p:cNvPr id="3" name="Content Placeholder 2"/>
          <p:cNvSpPr>
            <a:spLocks noGrp="1"/>
          </p:cNvSpPr>
          <p:nvPr>
            <p:ph idx="1"/>
          </p:nvPr>
        </p:nvSpPr>
        <p:spPr>
          <a:xfrm>
            <a:off x="457200" y="1447800"/>
            <a:ext cx="8229600" cy="5029200"/>
          </a:xfrm>
        </p:spPr>
        <p:txBody>
          <a:bodyPr/>
          <a:lstStyle/>
          <a:p>
            <a:r>
              <a:rPr lang="en-US" dirty="0"/>
              <a:t>Vision and strategy is at the center, surrounded by perspectives and pertinent questions about the perspective:</a:t>
            </a:r>
          </a:p>
          <a:p>
            <a:pPr lvl="2">
              <a:spcBef>
                <a:spcPts val="0"/>
              </a:spcBef>
              <a:spcAft>
                <a:spcPts val="0"/>
              </a:spcAft>
              <a:buClr>
                <a:schemeClr val="bg2"/>
              </a:buClr>
            </a:pPr>
            <a:r>
              <a:rPr lang="en-US" sz="2000" dirty="0"/>
              <a:t>Financial – to succeed financially, how should we appear to our shareholders</a:t>
            </a:r>
          </a:p>
          <a:p>
            <a:pPr lvl="2">
              <a:spcBef>
                <a:spcPts val="0"/>
              </a:spcBef>
              <a:spcAft>
                <a:spcPts val="0"/>
              </a:spcAft>
              <a:buClr>
                <a:schemeClr val="bg2"/>
              </a:buClr>
            </a:pPr>
            <a:r>
              <a:rPr lang="en-US" sz="2000" dirty="0"/>
              <a:t>Internal business processes – to satisfy our shareholders and customers, what business processes must we excel at?</a:t>
            </a:r>
          </a:p>
          <a:p>
            <a:pPr lvl="2">
              <a:spcBef>
                <a:spcPts val="0"/>
              </a:spcBef>
              <a:spcAft>
                <a:spcPts val="0"/>
              </a:spcAft>
              <a:buClr>
                <a:schemeClr val="bg2"/>
              </a:buClr>
            </a:pPr>
            <a:r>
              <a:rPr lang="en-US" sz="2000" dirty="0"/>
              <a:t>Learning and growth – to achieve our vision, how will we sustain our ability to change and improve?</a:t>
            </a:r>
          </a:p>
          <a:p>
            <a:pPr lvl="2">
              <a:spcBef>
                <a:spcPts val="0"/>
              </a:spcBef>
              <a:spcAft>
                <a:spcPts val="0"/>
              </a:spcAft>
              <a:buClr>
                <a:schemeClr val="bg2"/>
              </a:buClr>
            </a:pPr>
            <a:r>
              <a:rPr lang="en-US" sz="2000" dirty="0"/>
              <a:t>Customer – to achieve our vision, how should we appear to our customers?</a:t>
            </a:r>
          </a:p>
          <a:p>
            <a:r>
              <a:rPr lang="en-US" dirty="0"/>
              <a:t>Each perspective includes considerations for objectives, measures, targets, and initiatives. </a:t>
            </a:r>
          </a:p>
          <a:p>
            <a:r>
              <a:rPr lang="en-US" dirty="0"/>
              <a:t>Perspectives create a continuous loop with two-way flow between neighboring perspectives.</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Appendix 24 Figure 8.39 ERP Implementation Choices</a:t>
            </a:r>
          </a:p>
        </p:txBody>
      </p:sp>
      <p:sp>
        <p:nvSpPr>
          <p:cNvPr id="3" name="Content Placeholder 2"/>
          <p:cNvSpPr>
            <a:spLocks noGrp="1"/>
          </p:cNvSpPr>
          <p:nvPr>
            <p:ph idx="1"/>
          </p:nvPr>
        </p:nvSpPr>
        <p:spPr>
          <a:xfrm>
            <a:off x="457200" y="1371600"/>
            <a:ext cx="8229600" cy="5105400"/>
          </a:xfrm>
        </p:spPr>
        <p:txBody>
          <a:bodyPr/>
          <a:lstStyle/>
          <a:p>
            <a:r>
              <a:rPr lang="en-US" dirty="0"/>
              <a:t>On-premise E R P</a:t>
            </a:r>
          </a:p>
          <a:p>
            <a:pPr lvl="2">
              <a:buClr>
                <a:schemeClr val="bg2"/>
              </a:buClr>
            </a:pPr>
            <a:r>
              <a:rPr lang="en-US" sz="2000" dirty="0"/>
              <a:t>Own all hardware and software</a:t>
            </a:r>
          </a:p>
          <a:p>
            <a:pPr lvl="2">
              <a:buClr>
                <a:schemeClr val="bg2"/>
              </a:buClr>
            </a:pPr>
            <a:r>
              <a:rPr lang="en-US" sz="2000" dirty="0"/>
              <a:t>Significant capital investment</a:t>
            </a:r>
          </a:p>
          <a:p>
            <a:pPr lvl="2">
              <a:buClr>
                <a:schemeClr val="bg2"/>
              </a:buClr>
            </a:pPr>
            <a:r>
              <a:rPr lang="en-US" sz="2000" dirty="0"/>
              <a:t>Complete ownership</a:t>
            </a:r>
          </a:p>
          <a:p>
            <a:r>
              <a:rPr lang="en-US" dirty="0"/>
              <a:t>Cloud E R P</a:t>
            </a:r>
          </a:p>
          <a:p>
            <a:pPr lvl="2">
              <a:buClr>
                <a:schemeClr val="bg2"/>
              </a:buClr>
            </a:pPr>
            <a:r>
              <a:rPr lang="en-US" sz="2000" dirty="0"/>
              <a:t>All hardware and software owned and remotely hosted by cloud vendor</a:t>
            </a:r>
          </a:p>
          <a:p>
            <a:r>
              <a:rPr lang="en-US" dirty="0"/>
              <a:t>Hybrid E R P</a:t>
            </a:r>
          </a:p>
          <a:p>
            <a:pPr lvl="2">
              <a:buClr>
                <a:schemeClr val="bg2"/>
              </a:buClr>
            </a:pPr>
            <a:r>
              <a:rPr lang="en-US" sz="2000" dirty="0"/>
              <a:t>Own components of hardware and software</a:t>
            </a:r>
          </a:p>
          <a:p>
            <a:pPr lvl="2">
              <a:buClr>
                <a:schemeClr val="bg2"/>
              </a:buClr>
            </a:pPr>
            <a:r>
              <a:rPr lang="en-US" sz="2000" dirty="0"/>
              <a:t>Host components of hardware and software with cloud vendor</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25 Figure 8.40 Cloud Computing Example</a:t>
            </a:r>
          </a:p>
        </p:txBody>
      </p:sp>
      <p:sp>
        <p:nvSpPr>
          <p:cNvPr id="3" name="Content Placeholder 2"/>
          <p:cNvSpPr>
            <a:spLocks noGrp="1"/>
          </p:cNvSpPr>
          <p:nvPr>
            <p:ph idx="1"/>
          </p:nvPr>
        </p:nvSpPr>
        <p:spPr>
          <a:xfrm>
            <a:off x="457200" y="1600200"/>
            <a:ext cx="8229600" cy="4876800"/>
          </a:xfrm>
        </p:spPr>
        <p:txBody>
          <a:bodyPr/>
          <a:lstStyle/>
          <a:p>
            <a:r>
              <a:rPr lang="en-US" sz="2800" dirty="0"/>
              <a:t>A cloud-shaped outline contains computing systems providing applications including: Windows Live, Mozy, Facebook, Gmail, and Amazon E C 2. </a:t>
            </a:r>
          </a:p>
          <a:p>
            <a:r>
              <a:rPr lang="en-US" sz="2800" dirty="0"/>
              <a:t>Various devices, such as a laptop, tablet, cell phones, and desktop computer each connect into the cloud.</a:t>
            </a:r>
          </a:p>
        </p:txBody>
      </p:sp>
      <p:sp>
        <p:nvSpPr>
          <p:cNvPr id="4" name="Text Placeholder 3"/>
          <p:cNvSpPr>
            <a:spLocks noGrp="1"/>
          </p:cNvSpPr>
          <p:nvPr>
            <p:ph type="body" sz="quarter" idx="12"/>
          </p:nvPr>
        </p:nvSpPr>
        <p:spPr>
          <a:xfrm>
            <a:off x="3467512"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26 Figure 8.41 Advantages of SaaS Implementations</a:t>
            </a:r>
          </a:p>
        </p:txBody>
      </p:sp>
      <p:sp>
        <p:nvSpPr>
          <p:cNvPr id="3" name="Content Placeholder 2"/>
          <p:cNvSpPr>
            <a:spLocks noGrp="1"/>
          </p:cNvSpPr>
          <p:nvPr>
            <p:ph idx="1"/>
          </p:nvPr>
        </p:nvSpPr>
        <p:spPr>
          <a:xfrm>
            <a:off x="457200" y="1676400"/>
            <a:ext cx="8229600" cy="4800600"/>
          </a:xfrm>
        </p:spPr>
        <p:txBody>
          <a:bodyPr/>
          <a:lstStyle/>
          <a:p>
            <a:r>
              <a:rPr lang="en-US" sz="2800" dirty="0"/>
              <a:t>advantages include: accessibility, cost saving, flexibility, reliability, portability, capacity on demand, backup/recovery, scalability, availability.</a:t>
            </a:r>
          </a:p>
        </p:txBody>
      </p:sp>
      <p:sp>
        <p:nvSpPr>
          <p:cNvPr id="4" name="Text Placeholder 3"/>
          <p:cNvSpPr>
            <a:spLocks noGrp="1"/>
          </p:cNvSpPr>
          <p:nvPr>
            <p:ph type="body" sz="quarter" idx="12"/>
          </p:nvPr>
        </p:nvSpPr>
        <p:spPr>
          <a:xfrm>
            <a:off x="3429000" y="6477000"/>
            <a:ext cx="2208976" cy="176150"/>
          </a:xfrm>
        </p:spPr>
        <p:txBody>
          <a:bodyPr/>
          <a:lstStyle/>
          <a:p>
            <a:r>
              <a:rPr lang="en-US" dirty="0">
                <a:hlinkClick r:id="rId2" action="ppaction://hlinksldjump"/>
              </a:rPr>
              <a:t>Return to original slide</a:t>
            </a:r>
          </a:p>
        </p:txBody>
      </p:sp>
      <p:sp>
        <p:nvSpPr>
          <p:cNvPr id="5" name="Text Placeholder 4"/>
          <p:cNvSpPr>
            <a:spLocks noGrp="1"/>
          </p:cNvSpPr>
          <p:nvPr>
            <p:ph type="body" sz="quarter" idx="11"/>
          </p:nvPr>
        </p:nvSpPr>
        <p:spPr/>
        <p:txBody>
          <a:bodyPr/>
          <a:lstStyle/>
          <a:p>
            <a:endParaRPr lang="en-US" dirty="0"/>
          </a:p>
        </p:txBody>
      </p:sp>
    </p:spTree>
  </p:cSld>
  <p:clrMapOvr>
    <a:masterClrMapping/>
  </p:clrMapOvr>
  <p:transition spd="med"/>
</p:sld>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Red bar footer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Berlin</Template>
  <TotalTime>8076</TotalTime>
  <Words>13732</Words>
  <Application>Microsoft Office PowerPoint</Application>
  <PresentationFormat>如螢幕大小 (4:3)</PresentationFormat>
  <Paragraphs>1086</Paragraphs>
  <Slides>98</Slides>
  <Notes>64</Notes>
  <HiddenSlides>0</HiddenSlides>
  <MMClips>0</MMClips>
  <ScaleCrop>false</ScaleCrop>
  <HeadingPairs>
    <vt:vector size="8" baseType="variant">
      <vt:variant>
        <vt:lpstr>使用字型</vt:lpstr>
      </vt:variant>
      <vt:variant>
        <vt:i4>13</vt:i4>
      </vt:variant>
      <vt:variant>
        <vt:lpstr>佈景主題</vt:lpstr>
      </vt:variant>
      <vt:variant>
        <vt:i4>6</vt:i4>
      </vt:variant>
      <vt:variant>
        <vt:lpstr>內嵌 OLE 伺服程式</vt:lpstr>
      </vt:variant>
      <vt:variant>
        <vt:i4>1</vt:i4>
      </vt:variant>
      <vt:variant>
        <vt:lpstr>投影片標題</vt:lpstr>
      </vt:variant>
      <vt:variant>
        <vt:i4>98</vt:i4>
      </vt:variant>
    </vt:vector>
  </HeadingPairs>
  <TitlesOfParts>
    <vt:vector size="118" baseType="lpstr">
      <vt:lpstr>Albertus (W1)</vt:lpstr>
      <vt:lpstr>ArumSans Bold</vt:lpstr>
      <vt:lpstr>ArumSans Regular</vt:lpstr>
      <vt:lpstr>ＭＳ Ｐゴシック</vt:lpstr>
      <vt:lpstr>Vectipede Rg</vt:lpstr>
      <vt:lpstr>新細明體</vt:lpstr>
      <vt:lpstr>標楷體</vt:lpstr>
      <vt:lpstr>Arial</vt:lpstr>
      <vt:lpstr>Arial Narrow</vt:lpstr>
      <vt:lpstr>Calibri</vt:lpstr>
      <vt:lpstr>Century Schoolbook</vt:lpstr>
      <vt:lpstr>Times New Roman</vt:lpstr>
      <vt:lpstr>Wingdings</vt:lpstr>
      <vt:lpstr>FIRST, BREAK, LAST slides </vt:lpstr>
      <vt:lpstr>1_Alternate FIRST, BREAK, LAST slides</vt:lpstr>
      <vt:lpstr>1_Plain BODY/MAIN CONTENT</vt:lpstr>
      <vt:lpstr>1_Red bar footer BODY/MAIN CONTENT</vt:lpstr>
      <vt:lpstr>1_PLAIN Section Divider, Quotes, Callouts</vt:lpstr>
      <vt:lpstr>RED FOOTER Section Divider, Quotes, Callouts</vt:lpstr>
      <vt:lpstr>工作表</vt:lpstr>
      <vt:lpstr>CHAPTER EIGHT</vt:lpstr>
      <vt:lpstr>Chapter Eight Overview</vt:lpstr>
      <vt:lpstr>Section 8.1</vt:lpstr>
      <vt:lpstr>Learning Outcomes 1 of 2</vt:lpstr>
      <vt:lpstr>Building a Connected Corporation Through Integrations</vt:lpstr>
      <vt:lpstr>Figure 8.2 A Forward and Backward Customer Information Integration Example</vt:lpstr>
      <vt:lpstr>Figure 8.3 Integrating Customer Information Among Databases</vt:lpstr>
      <vt:lpstr>Integration Tools 1 of 2</vt:lpstr>
      <vt:lpstr>Integration Tools 2 of 2</vt:lpstr>
      <vt:lpstr>Figure 8.4 The Three Primary Enterprise Systems</vt:lpstr>
      <vt:lpstr>Figure 8.5 The Five Basic Supply Chain Activities</vt:lpstr>
      <vt:lpstr>PowerPoint 簡報</vt:lpstr>
      <vt:lpstr>Figure 8.6 A Typical Supply Chain</vt:lpstr>
      <vt:lpstr>Supply Chain Management 1 of 2</vt:lpstr>
      <vt:lpstr>Figure 8.7 Supply Chain for a Bike Manufacturer</vt:lpstr>
      <vt:lpstr>Figure 8.8 Supply Chain for a Product Purchased from Walmart</vt:lpstr>
      <vt:lpstr>Supply Chain Management 2 of 2</vt:lpstr>
      <vt:lpstr>Figure 8.9 Effective and Efficient Supply Chain Management’s Effect on Porter’s Five Forces</vt:lpstr>
      <vt:lpstr>Visibility Into the Supply Chain</vt:lpstr>
      <vt:lpstr>Figure 8.10 Supply Chain Planning’s and Supply Chain Execution’s Roles in the Supply Chain</vt:lpstr>
      <vt:lpstr>Figure 8.11 The Three Business Areas of Supply Chain Management</vt:lpstr>
      <vt:lpstr>Figure 8.12 Disruptive Business Technologies</vt:lpstr>
      <vt:lpstr>The Extended Supply Chain</vt:lpstr>
      <vt:lpstr>Section 8.2</vt:lpstr>
      <vt:lpstr>Learning Outcomes 2 of 2</vt:lpstr>
      <vt:lpstr>Customer Relationship Management 1 of 3</vt:lpstr>
      <vt:lpstr>Figure 8.16 Customer Relationship Management Key Players</vt:lpstr>
      <vt:lpstr>Figure 8.18 Customer Relationship Management Overview</vt:lpstr>
      <vt:lpstr>Customer Relationship Management 2 of 3</vt:lpstr>
      <vt:lpstr>Customer Relationship Management 3 of 3</vt:lpstr>
      <vt:lpstr>Figure 8.19 Evolution of CRM</vt:lpstr>
      <vt:lpstr>Figure 8.20 The Power of the Customer</vt:lpstr>
      <vt:lpstr>Figure 8.21 CRM Metrics 1 of 2</vt:lpstr>
      <vt:lpstr>Figure 8.21 CRM Metrics 2 of 2</vt:lpstr>
      <vt:lpstr>Operational and Analytical CRM</vt:lpstr>
      <vt:lpstr>Figure 8.22 Operational CRM and Analytical CRM</vt:lpstr>
      <vt:lpstr>Figure 8.23 Operational CRM Technologies</vt:lpstr>
      <vt:lpstr>Marketing and Operational CRM</vt:lpstr>
      <vt:lpstr>Figure 8.24 A Typical Sales Process</vt:lpstr>
      <vt:lpstr>Sales and Operational CRM</vt:lpstr>
      <vt:lpstr>Customer Service and Operational CRM</vt:lpstr>
      <vt:lpstr>Analytical CRM</vt:lpstr>
      <vt:lpstr>Extending CRM</vt:lpstr>
      <vt:lpstr>Enterprise Resource Planning 1 of 2</vt:lpstr>
      <vt:lpstr>Enterprise Resource Planning 2 of 2</vt:lpstr>
      <vt:lpstr>Figure 8.29 Enterprise Resource Planning System Overview</vt:lpstr>
      <vt:lpstr>Figure 8.31 ERP Process Flow</vt:lpstr>
      <vt:lpstr>Figure 8.32 The Organization before and after ERP 1 of 2</vt:lpstr>
      <vt:lpstr>Figure 8.32 The Organization before and after ERP 2 of 2</vt:lpstr>
      <vt:lpstr>The Benefits of ERP</vt:lpstr>
      <vt:lpstr>Figure 8.33 The Evolution of ERP (add ?)</vt:lpstr>
      <vt:lpstr>Figure 8.35 Core ERP Components and Extended ERP Components</vt:lpstr>
      <vt:lpstr>Core ERP Components</vt:lpstr>
      <vt:lpstr>Accounting and Finance ERP Components</vt:lpstr>
      <vt:lpstr>Production and Materials Management ERP Components</vt:lpstr>
      <vt:lpstr>Human Resource ERP Component</vt:lpstr>
      <vt:lpstr>Extended ERP Components</vt:lpstr>
      <vt:lpstr>Measuring ERP Success</vt:lpstr>
      <vt:lpstr>Organizational Integration with ERP</vt:lpstr>
      <vt:lpstr>Figure 8.38 The Four Primary Perspectives of the Balanced Scorecard (1992 Kaplan&amp;Norton)</vt:lpstr>
      <vt:lpstr>PowerPoint 簡報</vt:lpstr>
      <vt:lpstr>PowerPoint 簡報</vt:lpstr>
      <vt:lpstr>PowerPoint 簡報</vt:lpstr>
      <vt:lpstr>Organizational Integration with ERP</vt:lpstr>
      <vt:lpstr>Figure 8.39 ERP Implementation Choices</vt:lpstr>
      <vt:lpstr>On-Premise ERP</vt:lpstr>
      <vt:lpstr>Figure 8.40 Cloud Computing Example</vt:lpstr>
      <vt:lpstr>Figure 8.41 Advantages of SaaS Implementations</vt:lpstr>
      <vt:lpstr>Hybrid ERP</vt:lpstr>
      <vt:lpstr>Hybrid ERP</vt:lpstr>
      <vt:lpstr>Learning Outcome Review</vt:lpstr>
      <vt:lpstr>Appendix of Image Long Descriptions</vt:lpstr>
      <vt:lpstr>Appendix 1 Figure 8.2 A Forward and Backward Customer Information Integration Example</vt:lpstr>
      <vt:lpstr>Appendix 2 Figure 8.3 Integrating Customer Information Among Databases</vt:lpstr>
      <vt:lpstr>Appendix 3 Figure 8.5 The Five Basic Supply Chain Activities</vt:lpstr>
      <vt:lpstr>Appendix 4 Figure 8.6 A Typical Supply Chain</vt:lpstr>
      <vt:lpstr>Appendix 5 Figure 8.7 Supply Chain for a Bike Manufacturer</vt:lpstr>
      <vt:lpstr>Appendix 6 Figure 8.8 Supply Chain for a Product Purchased from Walmart</vt:lpstr>
      <vt:lpstr>Appendix 7 Figure 8.9 Effective and Efficient Supply Chain Management’s Effect on Porter’s Five Forces</vt:lpstr>
      <vt:lpstr>Appendix 8 Figure 8.10 Supply Chain Planning’s and Supply Chain Execution’s Roles in the Supply Chain</vt:lpstr>
      <vt:lpstr>Appendix 9 Figure 8.11 The Three Business Areas of Supply Chain Management</vt:lpstr>
      <vt:lpstr>Appendix 10 Figure 8.12 Disruptive Business Technologies</vt:lpstr>
      <vt:lpstr>Appendix 11 Figure 8.16 Customer Relationship Management Key Players</vt:lpstr>
      <vt:lpstr>Appendix 12 Figure 8.18 Customer Relationship Management Overview</vt:lpstr>
      <vt:lpstr>Appendix 13 Figure 8.19 Evolution of CRM </vt:lpstr>
      <vt:lpstr>Appendix 14 Figure 8.22 Operational CRM and Analytical CRM</vt:lpstr>
      <vt:lpstr>Appendix 15 Figure 8.23 Operational CRM Technologies </vt:lpstr>
      <vt:lpstr>Appendix 16 Figure 8.24 A Typical Sales Process </vt:lpstr>
      <vt:lpstr>Appendix 17 Figure 8.29 Enterprise Resource Planning System Overview </vt:lpstr>
      <vt:lpstr>Appendix 18 Figure 8.31 ERP Process Flow</vt:lpstr>
      <vt:lpstr>Appendix 19 Figure 8.32 The Organization before and after ERP 1 of 2</vt:lpstr>
      <vt:lpstr>Appendix 20 Figure 8.32 The Organization before and after ERP 2 of 2</vt:lpstr>
      <vt:lpstr>Appendix 21 Figure 8.33 The Evolution of ERP</vt:lpstr>
      <vt:lpstr>Appendix 22 Figure 8.35 Core ERP Components and Extended ERP Components</vt:lpstr>
      <vt:lpstr>Appendix 23 Figure 8.38 The Four Primary Perspectives of the Balanced Scorecard</vt:lpstr>
      <vt:lpstr>Appendix 24 Figure 8.39 ERP Implementation Choices</vt:lpstr>
      <vt:lpstr>Appendix 25 Figure 8.40 Cloud Computing Example</vt:lpstr>
      <vt:lpstr>Appendix 26 Figure 8.41 Advantages of SaaS Implementations</vt:lpstr>
    </vt:vector>
  </TitlesOfParts>
  <Company>Daniels College of Business, University of Denver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Paige Baltzan</dc:creator>
  <cp:lastModifiedBy>USER</cp:lastModifiedBy>
  <cp:revision>446</cp:revision>
  <dcterms:created xsi:type="dcterms:W3CDTF">2004-06-28T21:12:50Z</dcterms:created>
  <dcterms:modified xsi:type="dcterms:W3CDTF">2018-12-11T04:32:51Z</dcterms:modified>
</cp:coreProperties>
</file>